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25"/>
  </p:notesMasterIdLst>
  <p:sldIdLst>
    <p:sldId id="261" r:id="rId2"/>
    <p:sldId id="262" r:id="rId3"/>
    <p:sldId id="328" r:id="rId4"/>
    <p:sldId id="282" r:id="rId5"/>
    <p:sldId id="283" r:id="rId6"/>
    <p:sldId id="300" r:id="rId7"/>
    <p:sldId id="318" r:id="rId8"/>
    <p:sldId id="325" r:id="rId9"/>
    <p:sldId id="320" r:id="rId10"/>
    <p:sldId id="302" r:id="rId11"/>
    <p:sldId id="303" r:id="rId12"/>
    <p:sldId id="304" r:id="rId13"/>
    <p:sldId id="305" r:id="rId14"/>
    <p:sldId id="306" r:id="rId15"/>
    <p:sldId id="307" r:id="rId16"/>
    <p:sldId id="308" r:id="rId17"/>
    <p:sldId id="324" r:id="rId18"/>
    <p:sldId id="314" r:id="rId19"/>
    <p:sldId id="313" r:id="rId20"/>
    <p:sldId id="312" r:id="rId21"/>
    <p:sldId id="315" r:id="rId22"/>
    <p:sldId id="316" r:id="rId23"/>
    <p:sldId id="31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9630"/>
  </p:normalViewPr>
  <p:slideViewPr>
    <p:cSldViewPr snapToGrid="0" snapToObjects="1">
      <p:cViewPr varScale="1">
        <p:scale>
          <a:sx n="51" d="100"/>
          <a:sy n="51" d="100"/>
        </p:scale>
        <p:origin x="10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462E6-A3C9-3844-9B8C-E80E8597B00F}" type="datetimeFigureOut">
              <a:rPr lang="en-US" smtClean="0"/>
              <a:t>2/11/2022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BE2E3-3D0C-0B4E-990E-CA4183987A06}" type="slidenum">
              <a:rPr lang="en-US" smtClean="0"/>
              <a:t>‹#›</a:t>
            </a:fld>
            <a:endParaRPr lang="en-US"/>
          </a:p>
        </p:txBody>
      </p:sp>
    </p:spTree>
    <p:extLst>
      <p:ext uri="{BB962C8B-B14F-4D97-AF65-F5344CB8AC3E}">
        <p14:creationId xmlns:p14="http://schemas.microsoft.com/office/powerpoint/2010/main" val="2508818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7</a:t>
            </a:fld>
            <a:endParaRPr lang="en-US"/>
          </a:p>
        </p:txBody>
      </p:sp>
    </p:spTree>
    <p:extLst>
      <p:ext uri="{BB962C8B-B14F-4D97-AF65-F5344CB8AC3E}">
        <p14:creationId xmlns:p14="http://schemas.microsoft.com/office/powerpoint/2010/main" val="384621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21</a:t>
            </a:fld>
            <a:endParaRPr lang="en-US"/>
          </a:p>
        </p:txBody>
      </p:sp>
    </p:spTree>
    <p:extLst>
      <p:ext uri="{BB962C8B-B14F-4D97-AF65-F5344CB8AC3E}">
        <p14:creationId xmlns:p14="http://schemas.microsoft.com/office/powerpoint/2010/main" val="378953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22</a:t>
            </a:fld>
            <a:endParaRPr lang="en-US"/>
          </a:p>
        </p:txBody>
      </p:sp>
    </p:spTree>
    <p:extLst>
      <p:ext uri="{BB962C8B-B14F-4D97-AF65-F5344CB8AC3E}">
        <p14:creationId xmlns:p14="http://schemas.microsoft.com/office/powerpoint/2010/main" val="232606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23</a:t>
            </a:fld>
            <a:endParaRPr lang="en-US"/>
          </a:p>
        </p:txBody>
      </p:sp>
    </p:spTree>
    <p:extLst>
      <p:ext uri="{BB962C8B-B14F-4D97-AF65-F5344CB8AC3E}">
        <p14:creationId xmlns:p14="http://schemas.microsoft.com/office/powerpoint/2010/main" val="76799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8</a:t>
            </a:fld>
            <a:endParaRPr lang="en-US"/>
          </a:p>
        </p:txBody>
      </p:sp>
    </p:spTree>
    <p:extLst>
      <p:ext uri="{BB962C8B-B14F-4D97-AF65-F5344CB8AC3E}">
        <p14:creationId xmlns:p14="http://schemas.microsoft.com/office/powerpoint/2010/main" val="128461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10</a:t>
            </a:fld>
            <a:endParaRPr lang="en-US"/>
          </a:p>
        </p:txBody>
      </p:sp>
    </p:spTree>
    <p:extLst>
      <p:ext uri="{BB962C8B-B14F-4D97-AF65-F5344CB8AC3E}">
        <p14:creationId xmlns:p14="http://schemas.microsoft.com/office/powerpoint/2010/main" val="320260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12</a:t>
            </a:fld>
            <a:endParaRPr lang="en-US"/>
          </a:p>
        </p:txBody>
      </p:sp>
    </p:spTree>
    <p:extLst>
      <p:ext uri="{BB962C8B-B14F-4D97-AF65-F5344CB8AC3E}">
        <p14:creationId xmlns:p14="http://schemas.microsoft.com/office/powerpoint/2010/main" val="386066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Genetics </a:t>
            </a:r>
            <a:r>
              <a:rPr lang="en-US" dirty="0"/>
              <a:t>higher level reading </a:t>
            </a:r>
          </a:p>
          <a:p>
            <a:r>
              <a:rPr lang="en-US" sz="1200" b="0" i="0" u="none" strike="noStrike" kern="1200" dirty="0">
                <a:solidFill>
                  <a:schemeClr val="tx1"/>
                </a:solidFill>
                <a:effectLst/>
                <a:latin typeface="+mn-lt"/>
                <a:ea typeface="+mn-ea"/>
                <a:cs typeface="+mn-cs"/>
              </a:rPr>
              <a:t>We study how organisms become who/what they are through analyzing molecular genetics (DNA, RNA, &amp; proteins), inheritance patterns, and evolution.  We apply our understanding through biotechnology and explore its uses in fields such as health, medicine, agriculture, and technology</a:t>
            </a:r>
          </a:p>
          <a:p>
            <a:r>
              <a:rPr lang="en-US" sz="1200" b="1" i="0" u="none" strike="noStrike" kern="1200" dirty="0">
                <a:solidFill>
                  <a:schemeClr val="tx1"/>
                </a:solidFill>
                <a:effectLst/>
                <a:latin typeface="+mn-lt"/>
                <a:ea typeface="+mn-ea"/>
                <a:cs typeface="+mn-cs"/>
              </a:rPr>
              <a:t>Physics</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physics curriculum includes interactions of matter and energy, velocity, accelerations, force, energy, momentum and charge.</a:t>
            </a:r>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13</a:t>
            </a:fld>
            <a:endParaRPr lang="en-US"/>
          </a:p>
        </p:txBody>
      </p:sp>
    </p:spTree>
    <p:extLst>
      <p:ext uri="{BB962C8B-B14F-4D97-AF65-F5344CB8AC3E}">
        <p14:creationId xmlns:p14="http://schemas.microsoft.com/office/powerpoint/2010/main" val="317524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15</a:t>
            </a:fld>
            <a:endParaRPr lang="en-US"/>
          </a:p>
        </p:txBody>
      </p:sp>
    </p:spTree>
    <p:extLst>
      <p:ext uri="{BB962C8B-B14F-4D97-AF65-F5344CB8AC3E}">
        <p14:creationId xmlns:p14="http://schemas.microsoft.com/office/powerpoint/2010/main" val="36786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World Cultural Geography </a:t>
            </a:r>
            <a:r>
              <a:rPr lang="en-US" sz="1200" b="0" i="0" u="none" strike="noStrike" kern="1200" dirty="0">
                <a:solidFill>
                  <a:schemeClr val="tx1"/>
                </a:solidFill>
                <a:effectLst/>
                <a:latin typeface="+mn-lt"/>
                <a:ea typeface="+mn-ea"/>
                <a:cs typeface="+mn-cs"/>
              </a:rPr>
              <a:t>looks at how we as humans interact with the earth and each other. It focuses on how we read demographic data such as maps to see how we can understand the world better. The course helps the student to learn about new places and cultures. The course makes ample use of videos “to take students” around the world. The goal is to learn how to think like a geographer! </a:t>
            </a:r>
          </a:p>
          <a:p>
            <a:r>
              <a:rPr lang="en-US" sz="1200" b="1" i="0" u="none" strike="noStrike" kern="1200" dirty="0">
                <a:solidFill>
                  <a:schemeClr val="tx1"/>
                </a:solidFill>
                <a:effectLst/>
                <a:latin typeface="+mn-lt"/>
                <a:ea typeface="+mn-ea"/>
                <a:cs typeface="+mn-cs"/>
              </a:rPr>
              <a:t>Contemporary History </a:t>
            </a:r>
            <a:r>
              <a:rPr lang="en-US" sz="1200" b="0" i="0" u="none" strike="noStrike" kern="1200" dirty="0">
                <a:solidFill>
                  <a:schemeClr val="tx1"/>
                </a:solidFill>
                <a:effectLst/>
                <a:latin typeface="+mn-lt"/>
                <a:ea typeface="+mn-ea"/>
                <a:cs typeface="+mn-cs"/>
              </a:rPr>
              <a:t>is an in depth study into the events of the 50s-today.  We look at major world events that are political, religious, cultural and social.  Included in this is fashion, fads, music, tv, life as a woman and a teen.</a:t>
            </a:r>
          </a:p>
          <a:p>
            <a:r>
              <a:rPr lang="en-US" sz="1200" b="1" i="0" u="none" strike="noStrike" kern="1200" dirty="0">
                <a:solidFill>
                  <a:schemeClr val="tx1"/>
                </a:solidFill>
                <a:effectLst/>
                <a:latin typeface="+mn-lt"/>
                <a:ea typeface="+mn-ea"/>
                <a:cs typeface="+mn-cs"/>
              </a:rPr>
              <a:t>Holocaust</a:t>
            </a:r>
            <a:r>
              <a:rPr lang="en-US" sz="1200" b="0" i="0" u="none" strike="noStrike" kern="1200" dirty="0">
                <a:solidFill>
                  <a:schemeClr val="tx1"/>
                </a:solidFill>
                <a:effectLst/>
                <a:latin typeface="+mn-lt"/>
                <a:ea typeface="+mn-ea"/>
                <a:cs typeface="+mn-cs"/>
              </a:rPr>
              <a:t>- The primary content emphasis for this course focuses on the causes, and actions of the Nazi regime during the Holocaust (1933-1945), the systematic, planned annihilation of European Jews and other groups by Nazi Germany.  </a:t>
            </a:r>
          </a:p>
          <a:p>
            <a:r>
              <a:rPr lang="en-US" sz="1200" b="1" i="0" u="none" strike="noStrike" kern="1200" dirty="0">
                <a:solidFill>
                  <a:schemeClr val="tx1"/>
                </a:solidFill>
                <a:effectLst/>
                <a:latin typeface="+mn-lt"/>
                <a:ea typeface="+mn-ea"/>
                <a:cs typeface="+mn-cs"/>
              </a:rPr>
              <a:t>Creative Writing- </a:t>
            </a:r>
            <a:r>
              <a:rPr lang="en-US" sz="1200" b="0" i="0" u="none" strike="noStrike" kern="1200" dirty="0">
                <a:solidFill>
                  <a:schemeClr val="tx1"/>
                </a:solidFill>
                <a:effectLst/>
                <a:latin typeface="+mn-lt"/>
                <a:ea typeface="+mn-ea"/>
                <a:cs typeface="+mn-cs"/>
              </a:rPr>
              <a:t>Students explore the different genres of writing and progress through the writing process. Students are able to express their thoughts in a variety of different avenues.</a:t>
            </a:r>
          </a:p>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18</a:t>
            </a:fld>
            <a:endParaRPr lang="en-US"/>
          </a:p>
        </p:txBody>
      </p:sp>
    </p:spTree>
    <p:extLst>
      <p:ext uri="{BB962C8B-B14F-4D97-AF65-F5344CB8AC3E}">
        <p14:creationId xmlns:p14="http://schemas.microsoft.com/office/powerpoint/2010/main" val="300939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19</a:t>
            </a:fld>
            <a:endParaRPr lang="en-US"/>
          </a:p>
        </p:txBody>
      </p:sp>
    </p:spTree>
    <p:extLst>
      <p:ext uri="{BB962C8B-B14F-4D97-AF65-F5344CB8AC3E}">
        <p14:creationId xmlns:p14="http://schemas.microsoft.com/office/powerpoint/2010/main" val="108503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BE2E3-3D0C-0B4E-990E-CA4183987A06}" type="slidenum">
              <a:rPr lang="en-US" smtClean="0"/>
              <a:t>20</a:t>
            </a:fld>
            <a:endParaRPr lang="en-US"/>
          </a:p>
        </p:txBody>
      </p:sp>
    </p:spTree>
    <p:extLst>
      <p:ext uri="{BB962C8B-B14F-4D97-AF65-F5344CB8AC3E}">
        <p14:creationId xmlns:p14="http://schemas.microsoft.com/office/powerpoint/2010/main" val="355867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7C3F878-F5E8-489B-AC8A-64F2A7E22C28}" type="datetimeFigureOut">
              <a:rPr lang="en-US" smtClean="0"/>
              <a:pPr/>
              <a:t>2/11/2022</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651FC063-5EA9-49AF-AFAF-D68C9E82B23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F878-F5E8-489B-AC8A-64F2A7E22C28}"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F878-F5E8-489B-AC8A-64F2A7E22C28}"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7C3F878-F5E8-489B-AC8A-64F2A7E22C28}" type="datetimeFigureOut">
              <a:rPr lang="en-US" smtClean="0"/>
              <a:pPr/>
              <a:t>2/11/2022</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651FC063-5EA9-49AF-AFAF-D68C9E82B23B}"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3F878-F5E8-489B-AC8A-64F2A7E22C28}" type="datetimeFigureOut">
              <a:rPr lang="en-US" smtClean="0"/>
              <a:pPr/>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3F878-F5E8-489B-AC8A-64F2A7E22C28}" type="datetimeFigureOut">
              <a:rPr lang="en-US" smtClean="0"/>
              <a:pPr/>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3F878-F5E8-489B-AC8A-64F2A7E22C28}" type="datetimeFigureOut">
              <a:rPr lang="en-US" smtClean="0"/>
              <a:pPr/>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2/11/2022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2/11/2022</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C3F878-F5E8-489B-AC8A-64F2A7E22C28}" type="datetimeFigureOut">
              <a:rPr lang="en-US" smtClean="0"/>
              <a:pPr/>
              <a:t>2/11/2022</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307111165"/>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hwall@pasco.k12.fl.u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cmoody@pasco.k12.fl.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x" algn="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639465" y="-1026902"/>
            <a:ext cx="6947127" cy="3488266"/>
          </a:xfrm>
        </p:spPr>
        <p:txBody>
          <a:bodyPr>
            <a:normAutofit/>
          </a:bodyPr>
          <a:lstStyle/>
          <a:p>
            <a:r>
              <a:rPr lang="en-US" dirty="0"/>
              <a:t>Class </a:t>
            </a:r>
            <a:r>
              <a:rPr lang="en-US"/>
              <a:t>of 2025</a:t>
            </a:r>
            <a:br>
              <a:rPr lang="en-US" dirty="0"/>
            </a:br>
            <a:r>
              <a:rPr lang="en-US" dirty="0"/>
              <a:t>Course Selection</a:t>
            </a:r>
          </a:p>
        </p:txBody>
      </p:sp>
      <p:sp>
        <p:nvSpPr>
          <p:cNvPr id="5" name="Subtitle 4"/>
          <p:cNvSpPr>
            <a:spLocks noGrp="1"/>
          </p:cNvSpPr>
          <p:nvPr>
            <p:ph type="subTitle" idx="1"/>
          </p:nvPr>
        </p:nvSpPr>
        <p:spPr>
          <a:xfrm>
            <a:off x="2824029" y="2461363"/>
            <a:ext cx="5762563" cy="3338187"/>
          </a:xfrm>
        </p:spPr>
        <p:txBody>
          <a:bodyPr>
            <a:noAutofit/>
          </a:bodyPr>
          <a:lstStyle/>
          <a:p>
            <a:r>
              <a:rPr lang="en-US" sz="2400" dirty="0"/>
              <a:t>Mrs. Wall</a:t>
            </a:r>
          </a:p>
          <a:p>
            <a:r>
              <a:rPr lang="en-US" sz="2400" dirty="0">
                <a:hlinkClick r:id="rId3"/>
              </a:rPr>
              <a:t>hwall@pasco.k12.fl.us</a:t>
            </a:r>
            <a:r>
              <a:rPr lang="en-US" sz="2400" dirty="0"/>
              <a:t> </a:t>
            </a:r>
          </a:p>
          <a:p>
            <a:endParaRPr lang="en-US" sz="2400" dirty="0"/>
          </a:p>
          <a:p>
            <a:r>
              <a:rPr lang="en-US" sz="2400" dirty="0"/>
              <a:t>Ms. Garcia </a:t>
            </a:r>
          </a:p>
          <a:p>
            <a:r>
              <a:rPr lang="en-US" sz="2400" dirty="0">
                <a:hlinkClick r:id="rId4"/>
              </a:rPr>
              <a:t>kgarcia@pasco.k12.fl.us</a:t>
            </a:r>
            <a:endParaRPr lang="en-US" sz="2400" dirty="0"/>
          </a:p>
          <a:p>
            <a:endParaRPr lang="en-US" sz="1600" dirty="0"/>
          </a:p>
        </p:txBody>
      </p:sp>
    </p:spTree>
    <p:extLst>
      <p:ext uri="{BB962C8B-B14F-4D97-AF65-F5344CB8AC3E}">
        <p14:creationId xmlns:p14="http://schemas.microsoft.com/office/powerpoint/2010/main" val="15246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lstStyle/>
          <a:p>
            <a:pPr algn="ctr"/>
            <a:r>
              <a:rPr lang="en-US" dirty="0"/>
              <a:t>English Progression</a:t>
            </a:r>
          </a:p>
        </p:txBody>
      </p:sp>
      <p:sp>
        <p:nvSpPr>
          <p:cNvPr id="3" name="Text Placeholder 2"/>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8" name="Rounded Rectangle 7">
            <a:extLst>
              <a:ext uri="{FF2B5EF4-FFF2-40B4-BE49-F238E27FC236}">
                <a16:creationId xmlns:a16="http://schemas.microsoft.com/office/drawing/2014/main" id="{2DAF06C3-8948-B34D-ADFA-7388CB10804F}"/>
              </a:ext>
            </a:extLst>
          </p:cNvPr>
          <p:cNvSpPr/>
          <p:nvPr/>
        </p:nvSpPr>
        <p:spPr>
          <a:xfrm>
            <a:off x="789709" y="1670621"/>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B474E7D-5BE9-F449-ACA7-0EC0A29A4541}"/>
              </a:ext>
            </a:extLst>
          </p:cNvPr>
          <p:cNvSpPr/>
          <p:nvPr/>
        </p:nvSpPr>
        <p:spPr>
          <a:xfrm>
            <a:off x="353290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0FFF81E-B370-4B43-8E05-8601FBB19FA5}"/>
              </a:ext>
            </a:extLst>
          </p:cNvPr>
          <p:cNvSpPr/>
          <p:nvPr/>
        </p:nvSpPr>
        <p:spPr>
          <a:xfrm>
            <a:off x="627907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A691889-E035-A54C-94EC-70833101B1A9}"/>
              </a:ext>
            </a:extLst>
          </p:cNvPr>
          <p:cNvSpPr/>
          <p:nvPr/>
        </p:nvSpPr>
        <p:spPr>
          <a:xfrm>
            <a:off x="1086592" y="3105028"/>
            <a:ext cx="2010888" cy="463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-English 2</a:t>
            </a:r>
          </a:p>
        </p:txBody>
      </p:sp>
      <p:sp>
        <p:nvSpPr>
          <p:cNvPr id="13" name="Rounded Rectangle 12">
            <a:extLst>
              <a:ext uri="{FF2B5EF4-FFF2-40B4-BE49-F238E27FC236}">
                <a16:creationId xmlns:a16="http://schemas.microsoft.com/office/drawing/2014/main" id="{D6D5A1FC-2EA5-D440-8861-9609795ED10D}"/>
              </a:ext>
            </a:extLst>
          </p:cNvPr>
          <p:cNvSpPr/>
          <p:nvPr/>
        </p:nvSpPr>
        <p:spPr>
          <a:xfrm>
            <a:off x="1086592" y="3837005"/>
            <a:ext cx="2010888" cy="587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r>
              <a:rPr lang="en-US" baseline="30000" dirty="0"/>
              <a:t>th</a:t>
            </a:r>
            <a:r>
              <a:rPr lang="en-US" dirty="0"/>
              <a:t>-English 3</a:t>
            </a:r>
          </a:p>
        </p:txBody>
      </p:sp>
      <p:sp>
        <p:nvSpPr>
          <p:cNvPr id="14" name="Rounded Rectangle 13">
            <a:extLst>
              <a:ext uri="{FF2B5EF4-FFF2-40B4-BE49-F238E27FC236}">
                <a16:creationId xmlns:a16="http://schemas.microsoft.com/office/drawing/2014/main" id="{BDC8E2E1-B4F1-0340-99B3-48D3C7551949}"/>
              </a:ext>
            </a:extLst>
          </p:cNvPr>
          <p:cNvSpPr/>
          <p:nvPr/>
        </p:nvSpPr>
        <p:spPr>
          <a:xfrm>
            <a:off x="1067294" y="4669555"/>
            <a:ext cx="2010888" cy="587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r>
              <a:rPr lang="en-US" baseline="30000" dirty="0"/>
              <a:t>th</a:t>
            </a:r>
            <a:r>
              <a:rPr lang="en-US" dirty="0"/>
              <a:t>-English 4: College Readiness</a:t>
            </a:r>
          </a:p>
        </p:txBody>
      </p:sp>
      <p:sp>
        <p:nvSpPr>
          <p:cNvPr id="15" name="Rounded Rectangle 14">
            <a:extLst>
              <a:ext uri="{FF2B5EF4-FFF2-40B4-BE49-F238E27FC236}">
                <a16:creationId xmlns:a16="http://schemas.microsoft.com/office/drawing/2014/main" id="{02DF4B8D-11B1-EA42-9C3A-9295416958FE}"/>
              </a:ext>
            </a:extLst>
          </p:cNvPr>
          <p:cNvSpPr/>
          <p:nvPr/>
        </p:nvSpPr>
        <p:spPr>
          <a:xfrm>
            <a:off x="3829792" y="4738998"/>
            <a:ext cx="2010888" cy="608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r>
              <a:rPr lang="en-US" baseline="30000" dirty="0"/>
              <a:t>th</a:t>
            </a:r>
            <a:r>
              <a:rPr lang="en-US" dirty="0"/>
              <a:t>-English 4 or English 4 Honors</a:t>
            </a:r>
          </a:p>
        </p:txBody>
      </p:sp>
      <p:sp>
        <p:nvSpPr>
          <p:cNvPr id="16" name="Rounded Rectangle 15">
            <a:extLst>
              <a:ext uri="{FF2B5EF4-FFF2-40B4-BE49-F238E27FC236}">
                <a16:creationId xmlns:a16="http://schemas.microsoft.com/office/drawing/2014/main" id="{36512279-4C0D-8748-B58C-3BB9DD5CADB6}"/>
              </a:ext>
            </a:extLst>
          </p:cNvPr>
          <p:cNvSpPr/>
          <p:nvPr/>
        </p:nvSpPr>
        <p:spPr>
          <a:xfrm>
            <a:off x="3829792" y="3142286"/>
            <a:ext cx="2010888" cy="569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-English 2 or English 2 Honors</a:t>
            </a:r>
          </a:p>
        </p:txBody>
      </p:sp>
      <p:sp>
        <p:nvSpPr>
          <p:cNvPr id="17" name="Rounded Rectangle 16">
            <a:extLst>
              <a:ext uri="{FF2B5EF4-FFF2-40B4-BE49-F238E27FC236}">
                <a16:creationId xmlns:a16="http://schemas.microsoft.com/office/drawing/2014/main" id="{3305F6C9-A8FA-5143-AE11-A161C93BA006}"/>
              </a:ext>
            </a:extLst>
          </p:cNvPr>
          <p:cNvSpPr/>
          <p:nvPr/>
        </p:nvSpPr>
        <p:spPr>
          <a:xfrm>
            <a:off x="3829792" y="3870096"/>
            <a:ext cx="2010888" cy="608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r>
              <a:rPr lang="en-US" baseline="30000" dirty="0"/>
              <a:t>th</a:t>
            </a:r>
            <a:r>
              <a:rPr lang="en-US" dirty="0"/>
              <a:t>-English 3 or English 3 Honors</a:t>
            </a:r>
          </a:p>
        </p:txBody>
      </p:sp>
      <p:sp>
        <p:nvSpPr>
          <p:cNvPr id="18" name="Rounded Rectangle 17">
            <a:extLst>
              <a:ext uri="{FF2B5EF4-FFF2-40B4-BE49-F238E27FC236}">
                <a16:creationId xmlns:a16="http://schemas.microsoft.com/office/drawing/2014/main" id="{66DE0949-ED80-B74C-A573-594B9818C50F}"/>
              </a:ext>
            </a:extLst>
          </p:cNvPr>
          <p:cNvSpPr/>
          <p:nvPr/>
        </p:nvSpPr>
        <p:spPr>
          <a:xfrm>
            <a:off x="6575962" y="4637428"/>
            <a:ext cx="2010888" cy="710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12th-AP Literature or Dual Enrollment Elective</a:t>
            </a:r>
          </a:p>
        </p:txBody>
      </p:sp>
      <p:sp>
        <p:nvSpPr>
          <p:cNvPr id="19" name="Rounded Rectangle 18">
            <a:extLst>
              <a:ext uri="{FF2B5EF4-FFF2-40B4-BE49-F238E27FC236}">
                <a16:creationId xmlns:a16="http://schemas.microsoft.com/office/drawing/2014/main" id="{EA4A6201-0DDC-0444-B2F9-EF29AAB6111C}"/>
              </a:ext>
            </a:extLst>
          </p:cNvPr>
          <p:cNvSpPr/>
          <p:nvPr/>
        </p:nvSpPr>
        <p:spPr>
          <a:xfrm>
            <a:off x="6575962" y="3846304"/>
            <a:ext cx="2010888" cy="689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-AP Language or Dual Enrollment English</a:t>
            </a:r>
          </a:p>
        </p:txBody>
      </p:sp>
      <p:sp>
        <p:nvSpPr>
          <p:cNvPr id="20" name="Rounded Rectangle 19">
            <a:extLst>
              <a:ext uri="{FF2B5EF4-FFF2-40B4-BE49-F238E27FC236}">
                <a16:creationId xmlns:a16="http://schemas.microsoft.com/office/drawing/2014/main" id="{35194B98-D6EE-1840-ABCC-25C0D57ED6A4}"/>
              </a:ext>
            </a:extLst>
          </p:cNvPr>
          <p:cNvSpPr/>
          <p:nvPr/>
        </p:nvSpPr>
        <p:spPr>
          <a:xfrm>
            <a:off x="6575962" y="2902097"/>
            <a:ext cx="2010888" cy="814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-English 2 Honors/ AICE English </a:t>
            </a:r>
          </a:p>
        </p:txBody>
      </p:sp>
      <p:sp>
        <p:nvSpPr>
          <p:cNvPr id="22" name="Rounded Rectangle 21">
            <a:extLst>
              <a:ext uri="{FF2B5EF4-FFF2-40B4-BE49-F238E27FC236}">
                <a16:creationId xmlns:a16="http://schemas.microsoft.com/office/drawing/2014/main" id="{98165556-C646-304F-AE5A-E4FD6FA1F7DE}"/>
              </a:ext>
            </a:extLst>
          </p:cNvPr>
          <p:cNvSpPr/>
          <p:nvPr/>
        </p:nvSpPr>
        <p:spPr>
          <a:xfrm>
            <a:off x="1086592" y="1925979"/>
            <a:ext cx="2010888"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9</a:t>
            </a:r>
            <a:r>
              <a:rPr lang="en-US" sz="1600" baseline="30000" dirty="0"/>
              <a:t>th</a:t>
            </a:r>
            <a:r>
              <a:rPr lang="en-US" sz="1600" dirty="0"/>
              <a:t> Grade English 1 or Honors D or F</a:t>
            </a:r>
          </a:p>
        </p:txBody>
      </p:sp>
      <p:sp>
        <p:nvSpPr>
          <p:cNvPr id="23" name="Rounded Rectangle 22">
            <a:extLst>
              <a:ext uri="{FF2B5EF4-FFF2-40B4-BE49-F238E27FC236}">
                <a16:creationId xmlns:a16="http://schemas.microsoft.com/office/drawing/2014/main" id="{6960127A-C7C6-1247-B07D-4D4A3CB7AEC3}"/>
              </a:ext>
            </a:extLst>
          </p:cNvPr>
          <p:cNvSpPr/>
          <p:nvPr/>
        </p:nvSpPr>
        <p:spPr>
          <a:xfrm>
            <a:off x="3843647" y="1893082"/>
            <a:ext cx="2010888"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p>
          <a:p>
            <a:pPr algn="ctr"/>
            <a:r>
              <a:rPr lang="en-US" sz="1600" dirty="0"/>
              <a:t>9</a:t>
            </a:r>
            <a:r>
              <a:rPr lang="en-US" sz="1600" baseline="30000" dirty="0"/>
              <a:t>th</a:t>
            </a:r>
            <a:r>
              <a:rPr lang="en-US" sz="1600" dirty="0"/>
              <a:t>-English 1 or Honors C or Above</a:t>
            </a:r>
          </a:p>
        </p:txBody>
      </p:sp>
      <p:sp>
        <p:nvSpPr>
          <p:cNvPr id="24" name="Rounded Rectangle 23">
            <a:extLst>
              <a:ext uri="{FF2B5EF4-FFF2-40B4-BE49-F238E27FC236}">
                <a16:creationId xmlns:a16="http://schemas.microsoft.com/office/drawing/2014/main" id="{D205AF1E-EDD4-144F-A7B2-4D954185F71A}"/>
              </a:ext>
            </a:extLst>
          </p:cNvPr>
          <p:cNvSpPr/>
          <p:nvPr/>
        </p:nvSpPr>
        <p:spPr>
          <a:xfrm>
            <a:off x="6575962" y="1893082"/>
            <a:ext cx="2010888" cy="81445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30000" dirty="0"/>
          </a:p>
          <a:p>
            <a:pPr algn="ctr"/>
            <a:r>
              <a:rPr lang="en-US" sz="1600" dirty="0"/>
              <a:t>9</a:t>
            </a:r>
            <a:r>
              <a:rPr lang="en-US" sz="1600" baseline="30000" dirty="0"/>
              <a:t>th</a:t>
            </a:r>
            <a:r>
              <a:rPr lang="en-US" sz="1600" dirty="0"/>
              <a:t>-English 1 or Honors A or B</a:t>
            </a:r>
          </a:p>
        </p:txBody>
      </p:sp>
    </p:spTree>
    <p:extLst>
      <p:ext uri="{BB962C8B-B14F-4D97-AF65-F5344CB8AC3E}">
        <p14:creationId xmlns:p14="http://schemas.microsoft.com/office/powerpoint/2010/main" val="36592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lstStyle/>
          <a:p>
            <a:pPr algn="ctr"/>
            <a:r>
              <a:rPr lang="en-US" dirty="0"/>
              <a:t>Math Progression</a:t>
            </a:r>
          </a:p>
        </p:txBody>
      </p:sp>
      <p:sp>
        <p:nvSpPr>
          <p:cNvPr id="3" name="Text Placeholder 2"/>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8" name="Rounded Rectangle 7">
            <a:extLst>
              <a:ext uri="{FF2B5EF4-FFF2-40B4-BE49-F238E27FC236}">
                <a16:creationId xmlns:a16="http://schemas.microsoft.com/office/drawing/2014/main" id="{2DAF06C3-8948-B34D-ADFA-7388CB10804F}"/>
              </a:ext>
            </a:extLst>
          </p:cNvPr>
          <p:cNvSpPr/>
          <p:nvPr/>
        </p:nvSpPr>
        <p:spPr>
          <a:xfrm>
            <a:off x="789709" y="1670621"/>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B474E7D-5BE9-F449-ACA7-0EC0A29A4541}"/>
              </a:ext>
            </a:extLst>
          </p:cNvPr>
          <p:cNvSpPr/>
          <p:nvPr/>
        </p:nvSpPr>
        <p:spPr>
          <a:xfrm>
            <a:off x="353290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0FFF81E-B370-4B43-8E05-8601FBB19FA5}"/>
              </a:ext>
            </a:extLst>
          </p:cNvPr>
          <p:cNvSpPr/>
          <p:nvPr/>
        </p:nvSpPr>
        <p:spPr>
          <a:xfrm>
            <a:off x="627907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A691889-E035-A54C-94EC-70833101B1A9}"/>
              </a:ext>
            </a:extLst>
          </p:cNvPr>
          <p:cNvSpPr/>
          <p:nvPr/>
        </p:nvSpPr>
        <p:spPr>
          <a:xfrm>
            <a:off x="1086592" y="2958594"/>
            <a:ext cx="2010888" cy="567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-Geometry</a:t>
            </a:r>
          </a:p>
        </p:txBody>
      </p:sp>
      <p:sp>
        <p:nvSpPr>
          <p:cNvPr id="13" name="Rounded Rectangle 12">
            <a:extLst>
              <a:ext uri="{FF2B5EF4-FFF2-40B4-BE49-F238E27FC236}">
                <a16:creationId xmlns:a16="http://schemas.microsoft.com/office/drawing/2014/main" id="{D6D5A1FC-2EA5-D440-8861-9609795ED10D}"/>
              </a:ext>
            </a:extLst>
          </p:cNvPr>
          <p:cNvSpPr/>
          <p:nvPr/>
        </p:nvSpPr>
        <p:spPr>
          <a:xfrm>
            <a:off x="1086592" y="3730076"/>
            <a:ext cx="2010888" cy="754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-Math for Liberal Arts, Math for college statistics</a:t>
            </a:r>
          </a:p>
        </p:txBody>
      </p:sp>
      <p:sp>
        <p:nvSpPr>
          <p:cNvPr id="16" name="Rounded Rectangle 15">
            <a:extLst>
              <a:ext uri="{FF2B5EF4-FFF2-40B4-BE49-F238E27FC236}">
                <a16:creationId xmlns:a16="http://schemas.microsoft.com/office/drawing/2014/main" id="{36512279-4C0D-8748-B58C-3BB9DD5CADB6}"/>
              </a:ext>
            </a:extLst>
          </p:cNvPr>
          <p:cNvSpPr/>
          <p:nvPr/>
        </p:nvSpPr>
        <p:spPr>
          <a:xfrm>
            <a:off x="3829792" y="2987904"/>
            <a:ext cx="2010888" cy="463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-Geometry</a:t>
            </a:r>
          </a:p>
        </p:txBody>
      </p:sp>
      <p:sp>
        <p:nvSpPr>
          <p:cNvPr id="17" name="Rounded Rectangle 16">
            <a:extLst>
              <a:ext uri="{FF2B5EF4-FFF2-40B4-BE49-F238E27FC236}">
                <a16:creationId xmlns:a16="http://schemas.microsoft.com/office/drawing/2014/main" id="{3305F6C9-A8FA-5143-AE11-A161C93BA006}"/>
              </a:ext>
            </a:extLst>
          </p:cNvPr>
          <p:cNvSpPr/>
          <p:nvPr/>
        </p:nvSpPr>
        <p:spPr>
          <a:xfrm>
            <a:off x="3829792" y="3730076"/>
            <a:ext cx="2010888" cy="608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r>
              <a:rPr lang="en-US" baseline="30000" dirty="0"/>
              <a:t>th</a:t>
            </a:r>
            <a:r>
              <a:rPr lang="en-US" dirty="0"/>
              <a:t>-Algebra 2</a:t>
            </a:r>
          </a:p>
        </p:txBody>
      </p:sp>
      <p:sp>
        <p:nvSpPr>
          <p:cNvPr id="19" name="Rounded Rectangle 18">
            <a:extLst>
              <a:ext uri="{FF2B5EF4-FFF2-40B4-BE49-F238E27FC236}">
                <a16:creationId xmlns:a16="http://schemas.microsoft.com/office/drawing/2014/main" id="{EA4A6201-0DDC-0444-B2F9-EF29AAB6111C}"/>
              </a:ext>
            </a:extLst>
          </p:cNvPr>
          <p:cNvSpPr/>
          <p:nvPr/>
        </p:nvSpPr>
        <p:spPr>
          <a:xfrm>
            <a:off x="6575962" y="3745600"/>
            <a:ext cx="2010888" cy="689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-Algebra 2 Honors</a:t>
            </a:r>
          </a:p>
        </p:txBody>
      </p:sp>
      <p:sp>
        <p:nvSpPr>
          <p:cNvPr id="20" name="Rounded Rectangle 19">
            <a:extLst>
              <a:ext uri="{FF2B5EF4-FFF2-40B4-BE49-F238E27FC236}">
                <a16:creationId xmlns:a16="http://schemas.microsoft.com/office/drawing/2014/main" id="{35194B98-D6EE-1840-ABCC-25C0D57ED6A4}"/>
              </a:ext>
            </a:extLst>
          </p:cNvPr>
          <p:cNvSpPr/>
          <p:nvPr/>
        </p:nvSpPr>
        <p:spPr>
          <a:xfrm>
            <a:off x="6575962" y="3063361"/>
            <a:ext cx="2010888" cy="549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-Geometry Honors</a:t>
            </a:r>
          </a:p>
        </p:txBody>
      </p:sp>
      <p:sp>
        <p:nvSpPr>
          <p:cNvPr id="22" name="Rounded Rectangle 21">
            <a:extLst>
              <a:ext uri="{FF2B5EF4-FFF2-40B4-BE49-F238E27FC236}">
                <a16:creationId xmlns:a16="http://schemas.microsoft.com/office/drawing/2014/main" id="{98165556-C646-304F-AE5A-E4FD6FA1F7DE}"/>
              </a:ext>
            </a:extLst>
          </p:cNvPr>
          <p:cNvSpPr/>
          <p:nvPr/>
        </p:nvSpPr>
        <p:spPr>
          <a:xfrm>
            <a:off x="1086592" y="1925979"/>
            <a:ext cx="2010888"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9</a:t>
            </a:r>
            <a:r>
              <a:rPr lang="en-US" sz="1600" baseline="30000" dirty="0"/>
              <a:t>th</a:t>
            </a:r>
            <a:r>
              <a:rPr lang="en-US" sz="1600" dirty="0"/>
              <a:t> Grade Algebra 1 or Honors D or F</a:t>
            </a:r>
          </a:p>
        </p:txBody>
      </p:sp>
      <p:sp>
        <p:nvSpPr>
          <p:cNvPr id="23" name="Rounded Rectangle 22">
            <a:extLst>
              <a:ext uri="{FF2B5EF4-FFF2-40B4-BE49-F238E27FC236}">
                <a16:creationId xmlns:a16="http://schemas.microsoft.com/office/drawing/2014/main" id="{6960127A-C7C6-1247-B07D-4D4A3CB7AEC3}"/>
              </a:ext>
            </a:extLst>
          </p:cNvPr>
          <p:cNvSpPr/>
          <p:nvPr/>
        </p:nvSpPr>
        <p:spPr>
          <a:xfrm>
            <a:off x="3843647" y="1893082"/>
            <a:ext cx="2010888"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p>
          <a:p>
            <a:pPr algn="ctr"/>
            <a:r>
              <a:rPr lang="en-US" sz="1600" dirty="0"/>
              <a:t>9th Grade-Algebra 1 or Honors  C</a:t>
            </a:r>
          </a:p>
        </p:txBody>
      </p:sp>
      <p:sp>
        <p:nvSpPr>
          <p:cNvPr id="24" name="Rounded Rectangle 23">
            <a:extLst>
              <a:ext uri="{FF2B5EF4-FFF2-40B4-BE49-F238E27FC236}">
                <a16:creationId xmlns:a16="http://schemas.microsoft.com/office/drawing/2014/main" id="{D205AF1E-EDD4-144F-A7B2-4D954185F71A}"/>
              </a:ext>
            </a:extLst>
          </p:cNvPr>
          <p:cNvSpPr/>
          <p:nvPr/>
        </p:nvSpPr>
        <p:spPr>
          <a:xfrm>
            <a:off x="6575962" y="1893081"/>
            <a:ext cx="2010888" cy="9896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30000" dirty="0"/>
          </a:p>
          <a:p>
            <a:pPr algn="ctr"/>
            <a:r>
              <a:rPr lang="en-US" sz="1600" dirty="0"/>
              <a:t>9</a:t>
            </a:r>
            <a:r>
              <a:rPr lang="en-US" sz="1600" baseline="30000" dirty="0"/>
              <a:t>th </a:t>
            </a:r>
            <a:r>
              <a:rPr lang="en-US" sz="1600" dirty="0"/>
              <a:t>Grade-Algebra 1 or  Honors</a:t>
            </a:r>
          </a:p>
          <a:p>
            <a:pPr algn="ctr"/>
            <a:r>
              <a:rPr lang="en-US" sz="1600" dirty="0"/>
              <a:t>A, B, or C Average</a:t>
            </a:r>
          </a:p>
        </p:txBody>
      </p:sp>
    </p:spTree>
    <p:extLst>
      <p:ext uri="{BB962C8B-B14F-4D97-AF65-F5344CB8AC3E}">
        <p14:creationId xmlns:p14="http://schemas.microsoft.com/office/powerpoint/2010/main" val="362607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lstStyle/>
          <a:p>
            <a:pPr algn="ctr"/>
            <a:r>
              <a:rPr lang="en-US" dirty="0"/>
              <a:t>Math Progression</a:t>
            </a:r>
          </a:p>
        </p:txBody>
      </p:sp>
      <p:sp>
        <p:nvSpPr>
          <p:cNvPr id="3" name="Text Placeholder 2"/>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8" name="Rounded Rectangle 7">
            <a:extLst>
              <a:ext uri="{FF2B5EF4-FFF2-40B4-BE49-F238E27FC236}">
                <a16:creationId xmlns:a16="http://schemas.microsoft.com/office/drawing/2014/main" id="{2DAF06C3-8948-B34D-ADFA-7388CB10804F}"/>
              </a:ext>
            </a:extLst>
          </p:cNvPr>
          <p:cNvSpPr/>
          <p:nvPr/>
        </p:nvSpPr>
        <p:spPr>
          <a:xfrm>
            <a:off x="789709" y="1670621"/>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B474E7D-5BE9-F449-ACA7-0EC0A29A4541}"/>
              </a:ext>
            </a:extLst>
          </p:cNvPr>
          <p:cNvSpPr/>
          <p:nvPr/>
        </p:nvSpPr>
        <p:spPr>
          <a:xfrm>
            <a:off x="353290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0FFF81E-B370-4B43-8E05-8601FBB19FA5}"/>
              </a:ext>
            </a:extLst>
          </p:cNvPr>
          <p:cNvSpPr/>
          <p:nvPr/>
        </p:nvSpPr>
        <p:spPr>
          <a:xfrm>
            <a:off x="627907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A691889-E035-A54C-94EC-70833101B1A9}"/>
              </a:ext>
            </a:extLst>
          </p:cNvPr>
          <p:cNvSpPr/>
          <p:nvPr/>
        </p:nvSpPr>
        <p:spPr>
          <a:xfrm>
            <a:off x="1086592" y="2946156"/>
            <a:ext cx="2010888" cy="758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10</a:t>
            </a:r>
            <a:r>
              <a:rPr lang="en-US" sz="1600" baseline="30000" dirty="0"/>
              <a:t>th</a:t>
            </a:r>
            <a:r>
              <a:rPr lang="en-US" sz="1600" dirty="0"/>
              <a:t>- Math for Liberal arts OR Math for data financial Lit</a:t>
            </a:r>
          </a:p>
        </p:txBody>
      </p:sp>
      <p:sp>
        <p:nvSpPr>
          <p:cNvPr id="13" name="Rounded Rectangle 12">
            <a:extLst>
              <a:ext uri="{FF2B5EF4-FFF2-40B4-BE49-F238E27FC236}">
                <a16:creationId xmlns:a16="http://schemas.microsoft.com/office/drawing/2014/main" id="{D6D5A1FC-2EA5-D440-8861-9609795ED10D}"/>
              </a:ext>
            </a:extLst>
          </p:cNvPr>
          <p:cNvSpPr/>
          <p:nvPr/>
        </p:nvSpPr>
        <p:spPr>
          <a:xfrm>
            <a:off x="1086592" y="3826042"/>
            <a:ext cx="2010888" cy="858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 Algebra 2, Math data financial Lit, Prob &amp; Stat Hon</a:t>
            </a:r>
          </a:p>
        </p:txBody>
      </p:sp>
      <p:sp>
        <p:nvSpPr>
          <p:cNvPr id="16" name="Rounded Rectangle 15">
            <a:extLst>
              <a:ext uri="{FF2B5EF4-FFF2-40B4-BE49-F238E27FC236}">
                <a16:creationId xmlns:a16="http://schemas.microsoft.com/office/drawing/2014/main" id="{36512279-4C0D-8748-B58C-3BB9DD5CADB6}"/>
              </a:ext>
            </a:extLst>
          </p:cNvPr>
          <p:cNvSpPr/>
          <p:nvPr/>
        </p:nvSpPr>
        <p:spPr>
          <a:xfrm>
            <a:off x="3829792" y="2946157"/>
            <a:ext cx="2010888" cy="774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-Algebra 2 Honors</a:t>
            </a:r>
          </a:p>
        </p:txBody>
      </p:sp>
      <p:sp>
        <p:nvSpPr>
          <p:cNvPr id="17" name="Rounded Rectangle 16">
            <a:extLst>
              <a:ext uri="{FF2B5EF4-FFF2-40B4-BE49-F238E27FC236}">
                <a16:creationId xmlns:a16="http://schemas.microsoft.com/office/drawing/2014/main" id="{3305F6C9-A8FA-5143-AE11-A161C93BA006}"/>
              </a:ext>
            </a:extLst>
          </p:cNvPr>
          <p:cNvSpPr/>
          <p:nvPr/>
        </p:nvSpPr>
        <p:spPr>
          <a:xfrm>
            <a:off x="3829792" y="3817641"/>
            <a:ext cx="2010888" cy="917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 Prob/Stat Honors, Pre-Calculus</a:t>
            </a:r>
          </a:p>
        </p:txBody>
      </p:sp>
      <p:sp>
        <p:nvSpPr>
          <p:cNvPr id="19" name="Rounded Rectangle 18">
            <a:extLst>
              <a:ext uri="{FF2B5EF4-FFF2-40B4-BE49-F238E27FC236}">
                <a16:creationId xmlns:a16="http://schemas.microsoft.com/office/drawing/2014/main" id="{EA4A6201-0DDC-0444-B2F9-EF29AAB6111C}"/>
              </a:ext>
            </a:extLst>
          </p:cNvPr>
          <p:cNvSpPr/>
          <p:nvPr/>
        </p:nvSpPr>
        <p:spPr>
          <a:xfrm>
            <a:off x="6575962" y="3951195"/>
            <a:ext cx="2010888" cy="689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-AP Statistics, AP Calculus, DE College Algebra</a:t>
            </a:r>
          </a:p>
        </p:txBody>
      </p:sp>
      <p:sp>
        <p:nvSpPr>
          <p:cNvPr id="20" name="Rounded Rectangle 19">
            <a:extLst>
              <a:ext uri="{FF2B5EF4-FFF2-40B4-BE49-F238E27FC236}">
                <a16:creationId xmlns:a16="http://schemas.microsoft.com/office/drawing/2014/main" id="{35194B98-D6EE-1840-ABCC-25C0D57ED6A4}"/>
              </a:ext>
            </a:extLst>
          </p:cNvPr>
          <p:cNvSpPr/>
          <p:nvPr/>
        </p:nvSpPr>
        <p:spPr>
          <a:xfrm>
            <a:off x="6575962" y="2914473"/>
            <a:ext cx="2010888" cy="903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10</a:t>
            </a:r>
            <a:r>
              <a:rPr lang="en-US" sz="1600" baseline="30000" dirty="0"/>
              <a:t>th</a:t>
            </a:r>
            <a:r>
              <a:rPr lang="en-US" sz="1600" dirty="0"/>
              <a:t>- Pre-Calculus Honors</a:t>
            </a:r>
          </a:p>
        </p:txBody>
      </p:sp>
      <p:sp>
        <p:nvSpPr>
          <p:cNvPr id="22" name="Rounded Rectangle 21">
            <a:extLst>
              <a:ext uri="{FF2B5EF4-FFF2-40B4-BE49-F238E27FC236}">
                <a16:creationId xmlns:a16="http://schemas.microsoft.com/office/drawing/2014/main" id="{98165556-C646-304F-AE5A-E4FD6FA1F7DE}"/>
              </a:ext>
            </a:extLst>
          </p:cNvPr>
          <p:cNvSpPr/>
          <p:nvPr/>
        </p:nvSpPr>
        <p:spPr>
          <a:xfrm>
            <a:off x="1086592" y="1925979"/>
            <a:ext cx="2010888"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9</a:t>
            </a:r>
            <a:r>
              <a:rPr lang="en-US" sz="1600" baseline="30000" dirty="0"/>
              <a:t>th</a:t>
            </a:r>
            <a:r>
              <a:rPr lang="en-US" sz="1600" dirty="0"/>
              <a:t> Grade-Geometry Honors Failed EOC or class</a:t>
            </a:r>
          </a:p>
        </p:txBody>
      </p:sp>
      <p:sp>
        <p:nvSpPr>
          <p:cNvPr id="23" name="Rounded Rectangle 22">
            <a:extLst>
              <a:ext uri="{FF2B5EF4-FFF2-40B4-BE49-F238E27FC236}">
                <a16:creationId xmlns:a16="http://schemas.microsoft.com/office/drawing/2014/main" id="{6960127A-C7C6-1247-B07D-4D4A3CB7AEC3}"/>
              </a:ext>
            </a:extLst>
          </p:cNvPr>
          <p:cNvSpPr/>
          <p:nvPr/>
        </p:nvSpPr>
        <p:spPr>
          <a:xfrm>
            <a:off x="3843647" y="1893082"/>
            <a:ext cx="2010888"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p>
          <a:p>
            <a:pPr algn="ctr"/>
            <a:r>
              <a:rPr lang="en-US" sz="1600" dirty="0"/>
              <a:t>9</a:t>
            </a:r>
            <a:r>
              <a:rPr lang="en-US" sz="1600" baseline="30000" dirty="0"/>
              <a:t>th</a:t>
            </a:r>
            <a:r>
              <a:rPr lang="en-US" sz="1600" dirty="0"/>
              <a:t> Grade-Geometry Honors A or B Average</a:t>
            </a:r>
          </a:p>
        </p:txBody>
      </p:sp>
      <p:sp>
        <p:nvSpPr>
          <p:cNvPr id="24" name="Rounded Rectangle 23">
            <a:extLst>
              <a:ext uri="{FF2B5EF4-FFF2-40B4-BE49-F238E27FC236}">
                <a16:creationId xmlns:a16="http://schemas.microsoft.com/office/drawing/2014/main" id="{D205AF1E-EDD4-144F-A7B2-4D954185F71A}"/>
              </a:ext>
            </a:extLst>
          </p:cNvPr>
          <p:cNvSpPr/>
          <p:nvPr/>
        </p:nvSpPr>
        <p:spPr>
          <a:xfrm>
            <a:off x="6575962" y="1893082"/>
            <a:ext cx="2010888" cy="81445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30000" dirty="0"/>
          </a:p>
          <a:p>
            <a:pPr algn="ctr"/>
            <a:r>
              <a:rPr lang="en-US" sz="1600" dirty="0"/>
              <a:t>9</a:t>
            </a:r>
            <a:r>
              <a:rPr lang="en-US" sz="1600" baseline="30000" dirty="0"/>
              <a:t>th</a:t>
            </a:r>
            <a:r>
              <a:rPr lang="en-US" sz="1600" dirty="0"/>
              <a:t> Grade-Algebra 2 Honors</a:t>
            </a:r>
          </a:p>
        </p:txBody>
      </p:sp>
    </p:spTree>
    <p:extLst>
      <p:ext uri="{BB962C8B-B14F-4D97-AF65-F5344CB8AC3E}">
        <p14:creationId xmlns:p14="http://schemas.microsoft.com/office/powerpoint/2010/main" val="8099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lstStyle/>
          <a:p>
            <a:pPr algn="ctr"/>
            <a:r>
              <a:rPr lang="en-US" dirty="0"/>
              <a:t>Science Progression</a:t>
            </a:r>
          </a:p>
        </p:txBody>
      </p:sp>
      <p:sp>
        <p:nvSpPr>
          <p:cNvPr id="3" name="Text Placeholder 2"/>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8" name="Rounded Rectangle 7">
            <a:extLst>
              <a:ext uri="{FF2B5EF4-FFF2-40B4-BE49-F238E27FC236}">
                <a16:creationId xmlns:a16="http://schemas.microsoft.com/office/drawing/2014/main" id="{2DAF06C3-8948-B34D-ADFA-7388CB10804F}"/>
              </a:ext>
            </a:extLst>
          </p:cNvPr>
          <p:cNvSpPr/>
          <p:nvPr/>
        </p:nvSpPr>
        <p:spPr>
          <a:xfrm>
            <a:off x="789709" y="1670621"/>
            <a:ext cx="2604654" cy="493165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B474E7D-5BE9-F449-ACA7-0EC0A29A4541}"/>
              </a:ext>
            </a:extLst>
          </p:cNvPr>
          <p:cNvSpPr/>
          <p:nvPr/>
        </p:nvSpPr>
        <p:spPr>
          <a:xfrm>
            <a:off x="3532909" y="1686145"/>
            <a:ext cx="2604654" cy="49161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0FFF81E-B370-4B43-8E05-8601FBB19FA5}"/>
              </a:ext>
            </a:extLst>
          </p:cNvPr>
          <p:cNvSpPr/>
          <p:nvPr/>
        </p:nvSpPr>
        <p:spPr>
          <a:xfrm>
            <a:off x="6279079" y="1686144"/>
            <a:ext cx="2604654" cy="491613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A691889-E035-A54C-94EC-70833101B1A9}"/>
              </a:ext>
            </a:extLst>
          </p:cNvPr>
          <p:cNvSpPr/>
          <p:nvPr/>
        </p:nvSpPr>
        <p:spPr>
          <a:xfrm>
            <a:off x="1086592" y="2900713"/>
            <a:ext cx="2010888" cy="799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-Biology</a:t>
            </a:r>
          </a:p>
        </p:txBody>
      </p:sp>
      <p:sp>
        <p:nvSpPr>
          <p:cNvPr id="13" name="Rounded Rectangle 12">
            <a:extLst>
              <a:ext uri="{FF2B5EF4-FFF2-40B4-BE49-F238E27FC236}">
                <a16:creationId xmlns:a16="http://schemas.microsoft.com/office/drawing/2014/main" id="{D6D5A1FC-2EA5-D440-8861-9609795ED10D}"/>
              </a:ext>
            </a:extLst>
          </p:cNvPr>
          <p:cNvSpPr/>
          <p:nvPr/>
        </p:nvSpPr>
        <p:spPr>
          <a:xfrm>
            <a:off x="1085107" y="3902243"/>
            <a:ext cx="2010888" cy="936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 Environmental Science, Marine Science, Chemistry</a:t>
            </a:r>
          </a:p>
        </p:txBody>
      </p:sp>
      <p:sp>
        <p:nvSpPr>
          <p:cNvPr id="16" name="Rounded Rectangle 15">
            <a:extLst>
              <a:ext uri="{FF2B5EF4-FFF2-40B4-BE49-F238E27FC236}">
                <a16:creationId xmlns:a16="http://schemas.microsoft.com/office/drawing/2014/main" id="{36512279-4C0D-8748-B58C-3BB9DD5CADB6}"/>
              </a:ext>
            </a:extLst>
          </p:cNvPr>
          <p:cNvSpPr/>
          <p:nvPr/>
        </p:nvSpPr>
        <p:spPr>
          <a:xfrm>
            <a:off x="3843647" y="2889747"/>
            <a:ext cx="2010888" cy="685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10</a:t>
            </a:r>
            <a:r>
              <a:rPr lang="en-US" sz="1600" baseline="30000" dirty="0"/>
              <a:t>th</a:t>
            </a:r>
            <a:r>
              <a:rPr lang="en-US" sz="1600" dirty="0"/>
              <a:t>-Marine Science, Chemistry</a:t>
            </a:r>
          </a:p>
        </p:txBody>
      </p:sp>
      <p:sp>
        <p:nvSpPr>
          <p:cNvPr id="17" name="Rounded Rectangle 16">
            <a:extLst>
              <a:ext uri="{FF2B5EF4-FFF2-40B4-BE49-F238E27FC236}">
                <a16:creationId xmlns:a16="http://schemas.microsoft.com/office/drawing/2014/main" id="{3305F6C9-A8FA-5143-AE11-A161C93BA006}"/>
              </a:ext>
            </a:extLst>
          </p:cNvPr>
          <p:cNvSpPr/>
          <p:nvPr/>
        </p:nvSpPr>
        <p:spPr>
          <a:xfrm>
            <a:off x="3829792" y="3896800"/>
            <a:ext cx="2010888" cy="1132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-Environmental Science, Marine Science, Forensic Science, </a:t>
            </a:r>
          </a:p>
        </p:txBody>
      </p:sp>
      <p:sp>
        <p:nvSpPr>
          <p:cNvPr id="19" name="Rounded Rectangle 18">
            <a:extLst>
              <a:ext uri="{FF2B5EF4-FFF2-40B4-BE49-F238E27FC236}">
                <a16:creationId xmlns:a16="http://schemas.microsoft.com/office/drawing/2014/main" id="{EA4A6201-0DDC-0444-B2F9-EF29AAB6111C}"/>
              </a:ext>
            </a:extLst>
          </p:cNvPr>
          <p:cNvSpPr/>
          <p:nvPr/>
        </p:nvSpPr>
        <p:spPr>
          <a:xfrm>
            <a:off x="6575962" y="4370624"/>
            <a:ext cx="2010888" cy="928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-Anatomy &amp; Physiology or Honors, Chemistry</a:t>
            </a:r>
          </a:p>
        </p:txBody>
      </p:sp>
      <p:sp>
        <p:nvSpPr>
          <p:cNvPr id="20" name="Rounded Rectangle 19">
            <a:extLst>
              <a:ext uri="{FF2B5EF4-FFF2-40B4-BE49-F238E27FC236}">
                <a16:creationId xmlns:a16="http://schemas.microsoft.com/office/drawing/2014/main" id="{35194B98-D6EE-1840-ABCC-25C0D57ED6A4}"/>
              </a:ext>
            </a:extLst>
          </p:cNvPr>
          <p:cNvSpPr/>
          <p:nvPr/>
        </p:nvSpPr>
        <p:spPr>
          <a:xfrm>
            <a:off x="6575962" y="2889746"/>
            <a:ext cx="2010888" cy="140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10</a:t>
            </a:r>
            <a:r>
              <a:rPr lang="en-US" sz="1600" baseline="30000" dirty="0"/>
              <a:t>th</a:t>
            </a:r>
            <a:r>
              <a:rPr lang="en-US" sz="1600" dirty="0"/>
              <a:t>-Genetics Honors, Marine Science or Honors, Chemistry or Honors, Physics Honors</a:t>
            </a:r>
          </a:p>
        </p:txBody>
      </p:sp>
      <p:sp>
        <p:nvSpPr>
          <p:cNvPr id="22" name="Rounded Rectangle 21">
            <a:extLst>
              <a:ext uri="{FF2B5EF4-FFF2-40B4-BE49-F238E27FC236}">
                <a16:creationId xmlns:a16="http://schemas.microsoft.com/office/drawing/2014/main" id="{98165556-C646-304F-AE5A-E4FD6FA1F7DE}"/>
              </a:ext>
            </a:extLst>
          </p:cNvPr>
          <p:cNvSpPr/>
          <p:nvPr/>
        </p:nvSpPr>
        <p:spPr>
          <a:xfrm>
            <a:off x="1086592" y="1925979"/>
            <a:ext cx="2010888"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9</a:t>
            </a:r>
            <a:r>
              <a:rPr lang="en-US" sz="1600" baseline="30000" dirty="0"/>
              <a:t>th</a:t>
            </a:r>
            <a:r>
              <a:rPr lang="en-US" sz="1600" dirty="0"/>
              <a:t> Grade-Earth Space Science</a:t>
            </a:r>
          </a:p>
        </p:txBody>
      </p:sp>
      <p:sp>
        <p:nvSpPr>
          <p:cNvPr id="23" name="Rounded Rectangle 22">
            <a:extLst>
              <a:ext uri="{FF2B5EF4-FFF2-40B4-BE49-F238E27FC236}">
                <a16:creationId xmlns:a16="http://schemas.microsoft.com/office/drawing/2014/main" id="{6960127A-C7C6-1247-B07D-4D4A3CB7AEC3}"/>
              </a:ext>
            </a:extLst>
          </p:cNvPr>
          <p:cNvSpPr/>
          <p:nvPr/>
        </p:nvSpPr>
        <p:spPr>
          <a:xfrm>
            <a:off x="3843647" y="1893082"/>
            <a:ext cx="2010888"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p>
          <a:p>
            <a:pPr algn="ctr"/>
            <a:r>
              <a:rPr lang="en-US" sz="1600" dirty="0"/>
              <a:t>9</a:t>
            </a:r>
            <a:r>
              <a:rPr lang="en-US" sz="1600" baseline="30000" dirty="0"/>
              <a:t>th</a:t>
            </a:r>
            <a:r>
              <a:rPr lang="en-US" sz="1600" dirty="0"/>
              <a:t> Grade-Biology or Honors D or F</a:t>
            </a:r>
          </a:p>
        </p:txBody>
      </p:sp>
      <p:sp>
        <p:nvSpPr>
          <p:cNvPr id="24" name="Rounded Rectangle 23">
            <a:extLst>
              <a:ext uri="{FF2B5EF4-FFF2-40B4-BE49-F238E27FC236}">
                <a16:creationId xmlns:a16="http://schemas.microsoft.com/office/drawing/2014/main" id="{D205AF1E-EDD4-144F-A7B2-4D954185F71A}"/>
              </a:ext>
            </a:extLst>
          </p:cNvPr>
          <p:cNvSpPr/>
          <p:nvPr/>
        </p:nvSpPr>
        <p:spPr>
          <a:xfrm>
            <a:off x="6575962" y="1893081"/>
            <a:ext cx="2010888" cy="88284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30000" dirty="0"/>
          </a:p>
          <a:p>
            <a:pPr algn="ctr"/>
            <a:r>
              <a:rPr lang="en-US" sz="1600" dirty="0"/>
              <a:t>9</a:t>
            </a:r>
            <a:r>
              <a:rPr lang="en-US" sz="1600" baseline="30000" dirty="0"/>
              <a:t>th</a:t>
            </a:r>
            <a:r>
              <a:rPr lang="en-US" sz="1600" dirty="0"/>
              <a:t> Grade-Biology or Honors A, B, or C Average</a:t>
            </a:r>
          </a:p>
        </p:txBody>
      </p:sp>
    </p:spTree>
    <p:extLst>
      <p:ext uri="{BB962C8B-B14F-4D97-AF65-F5344CB8AC3E}">
        <p14:creationId xmlns:p14="http://schemas.microsoft.com/office/powerpoint/2010/main" val="261109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lstStyle/>
          <a:p>
            <a:pPr algn="ctr"/>
            <a:r>
              <a:rPr lang="en-US" dirty="0"/>
              <a:t>Social Studies Progression</a:t>
            </a:r>
          </a:p>
        </p:txBody>
      </p:sp>
      <p:sp>
        <p:nvSpPr>
          <p:cNvPr id="3" name="Text Placeholder 2"/>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8" name="Rounded Rectangle 7">
            <a:extLst>
              <a:ext uri="{FF2B5EF4-FFF2-40B4-BE49-F238E27FC236}">
                <a16:creationId xmlns:a16="http://schemas.microsoft.com/office/drawing/2014/main" id="{2DAF06C3-8948-B34D-ADFA-7388CB10804F}"/>
              </a:ext>
            </a:extLst>
          </p:cNvPr>
          <p:cNvSpPr/>
          <p:nvPr/>
        </p:nvSpPr>
        <p:spPr>
          <a:xfrm>
            <a:off x="789709" y="1670621"/>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B474E7D-5BE9-F449-ACA7-0EC0A29A4541}"/>
              </a:ext>
            </a:extLst>
          </p:cNvPr>
          <p:cNvSpPr/>
          <p:nvPr/>
        </p:nvSpPr>
        <p:spPr>
          <a:xfrm>
            <a:off x="353290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0FFF81E-B370-4B43-8E05-8601FBB19FA5}"/>
              </a:ext>
            </a:extLst>
          </p:cNvPr>
          <p:cNvSpPr/>
          <p:nvPr/>
        </p:nvSpPr>
        <p:spPr>
          <a:xfrm>
            <a:off x="627907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A691889-E035-A54C-94EC-70833101B1A9}"/>
              </a:ext>
            </a:extLst>
          </p:cNvPr>
          <p:cNvSpPr/>
          <p:nvPr/>
        </p:nvSpPr>
        <p:spPr>
          <a:xfrm>
            <a:off x="1086592" y="2775811"/>
            <a:ext cx="2010888" cy="906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-World History or World History Honors</a:t>
            </a:r>
          </a:p>
        </p:txBody>
      </p:sp>
      <p:sp>
        <p:nvSpPr>
          <p:cNvPr id="13" name="Rounded Rectangle 12">
            <a:extLst>
              <a:ext uri="{FF2B5EF4-FFF2-40B4-BE49-F238E27FC236}">
                <a16:creationId xmlns:a16="http://schemas.microsoft.com/office/drawing/2014/main" id="{D6D5A1FC-2EA5-D440-8861-9609795ED10D}"/>
              </a:ext>
            </a:extLst>
          </p:cNvPr>
          <p:cNvSpPr/>
          <p:nvPr/>
        </p:nvSpPr>
        <p:spPr>
          <a:xfrm>
            <a:off x="1086592" y="3803097"/>
            <a:ext cx="2010888" cy="721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-US History or US History Honors</a:t>
            </a:r>
          </a:p>
        </p:txBody>
      </p:sp>
      <p:sp>
        <p:nvSpPr>
          <p:cNvPr id="14" name="Rounded Rectangle 13">
            <a:extLst>
              <a:ext uri="{FF2B5EF4-FFF2-40B4-BE49-F238E27FC236}">
                <a16:creationId xmlns:a16="http://schemas.microsoft.com/office/drawing/2014/main" id="{BDC8E2E1-B4F1-0340-99B3-48D3C7551949}"/>
              </a:ext>
            </a:extLst>
          </p:cNvPr>
          <p:cNvSpPr/>
          <p:nvPr/>
        </p:nvSpPr>
        <p:spPr>
          <a:xfrm>
            <a:off x="1086592" y="4760592"/>
            <a:ext cx="2010888" cy="850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12</a:t>
            </a:r>
            <a:r>
              <a:rPr lang="en-US" sz="1600" baseline="30000" dirty="0"/>
              <a:t>th</a:t>
            </a:r>
            <a:r>
              <a:rPr lang="en-US" sz="1600" dirty="0"/>
              <a:t>-US Gov’t/Econ or US Gov’t Honors/Econ Honors </a:t>
            </a:r>
          </a:p>
        </p:txBody>
      </p:sp>
      <p:sp>
        <p:nvSpPr>
          <p:cNvPr id="15" name="Rounded Rectangle 14">
            <a:extLst>
              <a:ext uri="{FF2B5EF4-FFF2-40B4-BE49-F238E27FC236}">
                <a16:creationId xmlns:a16="http://schemas.microsoft.com/office/drawing/2014/main" id="{02DF4B8D-11B1-EA42-9C3A-9295416958FE}"/>
              </a:ext>
            </a:extLst>
          </p:cNvPr>
          <p:cNvSpPr/>
          <p:nvPr/>
        </p:nvSpPr>
        <p:spPr>
          <a:xfrm>
            <a:off x="3829792" y="4760592"/>
            <a:ext cx="2010888" cy="917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a:t>
            </a:r>
            <a:r>
              <a:rPr lang="en-US" sz="1400" baseline="30000" dirty="0"/>
              <a:t>th</a:t>
            </a:r>
            <a:r>
              <a:rPr lang="en-US" sz="1400" dirty="0"/>
              <a:t>-US Gov’t/Econ Honors or AP US Gov’t/AP Macro Econ or DE Gov and Econ</a:t>
            </a:r>
          </a:p>
        </p:txBody>
      </p:sp>
      <p:sp>
        <p:nvSpPr>
          <p:cNvPr id="16" name="Rounded Rectangle 15">
            <a:extLst>
              <a:ext uri="{FF2B5EF4-FFF2-40B4-BE49-F238E27FC236}">
                <a16:creationId xmlns:a16="http://schemas.microsoft.com/office/drawing/2014/main" id="{36512279-4C0D-8748-B58C-3BB9DD5CADB6}"/>
              </a:ext>
            </a:extLst>
          </p:cNvPr>
          <p:cNvSpPr/>
          <p:nvPr/>
        </p:nvSpPr>
        <p:spPr>
          <a:xfrm>
            <a:off x="3843647" y="2968858"/>
            <a:ext cx="2010888" cy="605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-AP Human Geography</a:t>
            </a:r>
          </a:p>
        </p:txBody>
      </p:sp>
      <p:sp>
        <p:nvSpPr>
          <p:cNvPr id="17" name="Rounded Rectangle 16">
            <a:extLst>
              <a:ext uri="{FF2B5EF4-FFF2-40B4-BE49-F238E27FC236}">
                <a16:creationId xmlns:a16="http://schemas.microsoft.com/office/drawing/2014/main" id="{3305F6C9-A8FA-5143-AE11-A161C93BA006}"/>
              </a:ext>
            </a:extLst>
          </p:cNvPr>
          <p:cNvSpPr/>
          <p:nvPr/>
        </p:nvSpPr>
        <p:spPr>
          <a:xfrm>
            <a:off x="3829792" y="3694141"/>
            <a:ext cx="2010888" cy="917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-US History Honors or AP US History</a:t>
            </a:r>
          </a:p>
        </p:txBody>
      </p:sp>
      <p:sp>
        <p:nvSpPr>
          <p:cNvPr id="18" name="Rounded Rectangle 17">
            <a:extLst>
              <a:ext uri="{FF2B5EF4-FFF2-40B4-BE49-F238E27FC236}">
                <a16:creationId xmlns:a16="http://schemas.microsoft.com/office/drawing/2014/main" id="{66DE0949-ED80-B74C-A573-594B9818C50F}"/>
              </a:ext>
            </a:extLst>
          </p:cNvPr>
          <p:cNvSpPr/>
          <p:nvPr/>
        </p:nvSpPr>
        <p:spPr>
          <a:xfrm>
            <a:off x="6575962" y="4760592"/>
            <a:ext cx="2010888" cy="747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12th-AP US Gov’t/AP </a:t>
            </a:r>
            <a:r>
              <a:rPr lang="en-US" sz="1600" dirty="0" err="1"/>
              <a:t>MacroEcon</a:t>
            </a:r>
            <a:r>
              <a:rPr lang="en-US" sz="1600" dirty="0"/>
              <a:t> or DE Gov and</a:t>
            </a:r>
          </a:p>
        </p:txBody>
      </p:sp>
      <p:sp>
        <p:nvSpPr>
          <p:cNvPr id="19" name="Rounded Rectangle 18">
            <a:extLst>
              <a:ext uri="{FF2B5EF4-FFF2-40B4-BE49-F238E27FC236}">
                <a16:creationId xmlns:a16="http://schemas.microsoft.com/office/drawing/2014/main" id="{EA4A6201-0DDC-0444-B2F9-EF29AAB6111C}"/>
              </a:ext>
            </a:extLst>
          </p:cNvPr>
          <p:cNvSpPr/>
          <p:nvPr/>
        </p:nvSpPr>
        <p:spPr>
          <a:xfrm>
            <a:off x="6575962" y="3682475"/>
            <a:ext cx="2010888" cy="928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11</a:t>
            </a:r>
            <a:r>
              <a:rPr lang="en-US" sz="1600" baseline="30000" dirty="0"/>
              <a:t>th</a:t>
            </a:r>
            <a:r>
              <a:rPr lang="en-US" sz="1600" dirty="0"/>
              <a:t>-AP US History</a:t>
            </a:r>
          </a:p>
        </p:txBody>
      </p:sp>
      <p:sp>
        <p:nvSpPr>
          <p:cNvPr id="20" name="Rounded Rectangle 19">
            <a:extLst>
              <a:ext uri="{FF2B5EF4-FFF2-40B4-BE49-F238E27FC236}">
                <a16:creationId xmlns:a16="http://schemas.microsoft.com/office/drawing/2014/main" id="{35194B98-D6EE-1840-ABCC-25C0D57ED6A4}"/>
              </a:ext>
            </a:extLst>
          </p:cNvPr>
          <p:cNvSpPr/>
          <p:nvPr/>
        </p:nvSpPr>
        <p:spPr>
          <a:xfrm>
            <a:off x="6575962" y="2983998"/>
            <a:ext cx="2010888" cy="590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10</a:t>
            </a:r>
            <a:r>
              <a:rPr lang="en-US" sz="1600" baseline="30000" dirty="0"/>
              <a:t>th</a:t>
            </a:r>
            <a:r>
              <a:rPr lang="en-US" sz="1600" dirty="0"/>
              <a:t>-AP World History</a:t>
            </a:r>
          </a:p>
        </p:txBody>
      </p:sp>
      <p:sp>
        <p:nvSpPr>
          <p:cNvPr id="22" name="Rounded Rectangle 21">
            <a:extLst>
              <a:ext uri="{FF2B5EF4-FFF2-40B4-BE49-F238E27FC236}">
                <a16:creationId xmlns:a16="http://schemas.microsoft.com/office/drawing/2014/main" id="{98165556-C646-304F-AE5A-E4FD6FA1F7DE}"/>
              </a:ext>
            </a:extLst>
          </p:cNvPr>
          <p:cNvSpPr/>
          <p:nvPr/>
        </p:nvSpPr>
        <p:spPr>
          <a:xfrm>
            <a:off x="1086592" y="1925979"/>
            <a:ext cx="2010888"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9</a:t>
            </a:r>
            <a:r>
              <a:rPr lang="en-US" sz="1600" baseline="30000" dirty="0"/>
              <a:t>th</a:t>
            </a:r>
            <a:r>
              <a:rPr lang="en-US" sz="1600" dirty="0"/>
              <a:t> Grade-No Social Studies</a:t>
            </a:r>
          </a:p>
        </p:txBody>
      </p:sp>
      <p:sp>
        <p:nvSpPr>
          <p:cNvPr id="23" name="Rounded Rectangle 22">
            <a:extLst>
              <a:ext uri="{FF2B5EF4-FFF2-40B4-BE49-F238E27FC236}">
                <a16:creationId xmlns:a16="http://schemas.microsoft.com/office/drawing/2014/main" id="{6960127A-C7C6-1247-B07D-4D4A3CB7AEC3}"/>
              </a:ext>
            </a:extLst>
          </p:cNvPr>
          <p:cNvSpPr/>
          <p:nvPr/>
        </p:nvSpPr>
        <p:spPr>
          <a:xfrm>
            <a:off x="3843647" y="1893082"/>
            <a:ext cx="2010888"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p>
          <a:p>
            <a:pPr algn="ctr"/>
            <a:r>
              <a:rPr lang="en-US" sz="1600" dirty="0"/>
              <a:t>9</a:t>
            </a:r>
            <a:r>
              <a:rPr lang="en-US" sz="1600" baseline="30000" dirty="0"/>
              <a:t>th</a:t>
            </a:r>
            <a:r>
              <a:rPr lang="en-US" sz="1600" dirty="0"/>
              <a:t> Grade-World History Honors</a:t>
            </a:r>
          </a:p>
        </p:txBody>
      </p:sp>
      <p:sp>
        <p:nvSpPr>
          <p:cNvPr id="24" name="Rounded Rectangle 23">
            <a:extLst>
              <a:ext uri="{FF2B5EF4-FFF2-40B4-BE49-F238E27FC236}">
                <a16:creationId xmlns:a16="http://schemas.microsoft.com/office/drawing/2014/main" id="{D205AF1E-EDD4-144F-A7B2-4D954185F71A}"/>
              </a:ext>
            </a:extLst>
          </p:cNvPr>
          <p:cNvSpPr/>
          <p:nvPr/>
        </p:nvSpPr>
        <p:spPr>
          <a:xfrm>
            <a:off x="6575962" y="1893081"/>
            <a:ext cx="2010888" cy="88284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30000" dirty="0"/>
          </a:p>
          <a:p>
            <a:pPr algn="ctr"/>
            <a:r>
              <a:rPr lang="en-US" sz="1600" dirty="0"/>
              <a:t>9</a:t>
            </a:r>
            <a:r>
              <a:rPr lang="en-US" sz="1600" baseline="30000" dirty="0"/>
              <a:t>th</a:t>
            </a:r>
            <a:r>
              <a:rPr lang="en-US" sz="1600" dirty="0"/>
              <a:t> Grade-AP Human Geography</a:t>
            </a:r>
          </a:p>
        </p:txBody>
      </p:sp>
    </p:spTree>
    <p:extLst>
      <p:ext uri="{BB962C8B-B14F-4D97-AF65-F5344CB8AC3E}">
        <p14:creationId xmlns:p14="http://schemas.microsoft.com/office/powerpoint/2010/main" val="243556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lstStyle/>
          <a:p>
            <a:pPr algn="ctr"/>
            <a:r>
              <a:rPr lang="en-US" dirty="0"/>
              <a:t>Required Electives</a:t>
            </a:r>
          </a:p>
        </p:txBody>
      </p:sp>
      <p:sp>
        <p:nvSpPr>
          <p:cNvPr id="3" name="Text Placeholder 2"/>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8" name="Rounded Rectangle 7">
            <a:extLst>
              <a:ext uri="{FF2B5EF4-FFF2-40B4-BE49-F238E27FC236}">
                <a16:creationId xmlns:a16="http://schemas.microsoft.com/office/drawing/2014/main" id="{2DAF06C3-8948-B34D-ADFA-7388CB10804F}"/>
              </a:ext>
            </a:extLst>
          </p:cNvPr>
          <p:cNvSpPr/>
          <p:nvPr/>
        </p:nvSpPr>
        <p:spPr>
          <a:xfrm>
            <a:off x="789709" y="1670621"/>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B474E7D-5BE9-F449-ACA7-0EC0A29A4541}"/>
              </a:ext>
            </a:extLst>
          </p:cNvPr>
          <p:cNvSpPr/>
          <p:nvPr/>
        </p:nvSpPr>
        <p:spPr>
          <a:xfrm>
            <a:off x="353290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F0FFF81E-B370-4B43-8E05-8601FBB19FA5}"/>
              </a:ext>
            </a:extLst>
          </p:cNvPr>
          <p:cNvSpPr/>
          <p:nvPr/>
        </p:nvSpPr>
        <p:spPr>
          <a:xfrm>
            <a:off x="627907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A691889-E035-A54C-94EC-70833101B1A9}"/>
              </a:ext>
            </a:extLst>
          </p:cNvPr>
          <p:cNvSpPr/>
          <p:nvPr/>
        </p:nvSpPr>
        <p:spPr>
          <a:xfrm>
            <a:off x="1086592" y="2775811"/>
            <a:ext cx="2010888" cy="366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HOPE</a:t>
            </a:r>
          </a:p>
        </p:txBody>
      </p:sp>
      <p:sp>
        <p:nvSpPr>
          <p:cNvPr id="13" name="Rounded Rectangle 12">
            <a:extLst>
              <a:ext uri="{FF2B5EF4-FFF2-40B4-BE49-F238E27FC236}">
                <a16:creationId xmlns:a16="http://schemas.microsoft.com/office/drawing/2014/main" id="{D6D5A1FC-2EA5-D440-8861-9609795ED10D}"/>
              </a:ext>
            </a:extLst>
          </p:cNvPr>
          <p:cNvSpPr/>
          <p:nvPr/>
        </p:nvSpPr>
        <p:spPr>
          <a:xfrm>
            <a:off x="1086592" y="3264038"/>
            <a:ext cx="2010888" cy="540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Personal Fitness (online) + PE Elective</a:t>
            </a:r>
          </a:p>
        </p:txBody>
      </p:sp>
      <p:sp>
        <p:nvSpPr>
          <p:cNvPr id="14" name="Rounded Rectangle 13">
            <a:extLst>
              <a:ext uri="{FF2B5EF4-FFF2-40B4-BE49-F238E27FC236}">
                <a16:creationId xmlns:a16="http://schemas.microsoft.com/office/drawing/2014/main" id="{BDC8E2E1-B4F1-0340-99B3-48D3C7551949}"/>
              </a:ext>
            </a:extLst>
          </p:cNvPr>
          <p:cNvSpPr/>
          <p:nvPr/>
        </p:nvSpPr>
        <p:spPr>
          <a:xfrm>
            <a:off x="1086592" y="3910093"/>
            <a:ext cx="2010888" cy="850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Personal Fitness (online) + 1 year of Marching Band</a:t>
            </a:r>
          </a:p>
        </p:txBody>
      </p:sp>
      <p:sp>
        <p:nvSpPr>
          <p:cNvPr id="15" name="Rounded Rectangle 14">
            <a:extLst>
              <a:ext uri="{FF2B5EF4-FFF2-40B4-BE49-F238E27FC236}">
                <a16:creationId xmlns:a16="http://schemas.microsoft.com/office/drawing/2014/main" id="{02DF4B8D-11B1-EA42-9C3A-9295416958FE}"/>
              </a:ext>
            </a:extLst>
          </p:cNvPr>
          <p:cNvSpPr/>
          <p:nvPr/>
        </p:nvSpPr>
        <p:spPr>
          <a:xfrm>
            <a:off x="3843647" y="4024213"/>
            <a:ext cx="2010888" cy="295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Acting</a:t>
            </a:r>
          </a:p>
        </p:txBody>
      </p:sp>
      <p:sp>
        <p:nvSpPr>
          <p:cNvPr id="16" name="Rounded Rectangle 15">
            <a:extLst>
              <a:ext uri="{FF2B5EF4-FFF2-40B4-BE49-F238E27FC236}">
                <a16:creationId xmlns:a16="http://schemas.microsoft.com/office/drawing/2014/main" id="{36512279-4C0D-8748-B58C-3BB9DD5CADB6}"/>
              </a:ext>
            </a:extLst>
          </p:cNvPr>
          <p:cNvSpPr/>
          <p:nvPr/>
        </p:nvSpPr>
        <p:spPr>
          <a:xfrm>
            <a:off x="3835649" y="4362838"/>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2D Art 1</a:t>
            </a:r>
          </a:p>
        </p:txBody>
      </p:sp>
      <p:sp>
        <p:nvSpPr>
          <p:cNvPr id="17" name="Rounded Rectangle 16">
            <a:extLst>
              <a:ext uri="{FF2B5EF4-FFF2-40B4-BE49-F238E27FC236}">
                <a16:creationId xmlns:a16="http://schemas.microsoft.com/office/drawing/2014/main" id="{3305F6C9-A8FA-5143-AE11-A161C93BA006}"/>
              </a:ext>
            </a:extLst>
          </p:cNvPr>
          <p:cNvSpPr/>
          <p:nvPr/>
        </p:nvSpPr>
        <p:spPr>
          <a:xfrm>
            <a:off x="3848019" y="2882711"/>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Band</a:t>
            </a:r>
          </a:p>
        </p:txBody>
      </p:sp>
      <p:sp>
        <p:nvSpPr>
          <p:cNvPr id="18" name="Rounded Rectangle 17">
            <a:extLst>
              <a:ext uri="{FF2B5EF4-FFF2-40B4-BE49-F238E27FC236}">
                <a16:creationId xmlns:a16="http://schemas.microsoft.com/office/drawing/2014/main" id="{66DE0949-ED80-B74C-A573-594B9818C50F}"/>
              </a:ext>
            </a:extLst>
          </p:cNvPr>
          <p:cNvSpPr/>
          <p:nvPr/>
        </p:nvSpPr>
        <p:spPr>
          <a:xfrm>
            <a:off x="6576561" y="4112066"/>
            <a:ext cx="2010888" cy="747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Any online course offered on Pasco </a:t>
            </a:r>
            <a:r>
              <a:rPr lang="en-US" sz="1600" dirty="0" err="1"/>
              <a:t>eSchool</a:t>
            </a:r>
            <a:r>
              <a:rPr lang="en-US" sz="1600" dirty="0"/>
              <a:t> or FLVS</a:t>
            </a:r>
          </a:p>
        </p:txBody>
      </p:sp>
      <p:sp>
        <p:nvSpPr>
          <p:cNvPr id="19" name="Rounded Rectangle 18">
            <a:extLst>
              <a:ext uri="{FF2B5EF4-FFF2-40B4-BE49-F238E27FC236}">
                <a16:creationId xmlns:a16="http://schemas.microsoft.com/office/drawing/2014/main" id="{EA4A6201-0DDC-0444-B2F9-EF29AAB6111C}"/>
              </a:ext>
            </a:extLst>
          </p:cNvPr>
          <p:cNvSpPr/>
          <p:nvPr/>
        </p:nvSpPr>
        <p:spPr>
          <a:xfrm>
            <a:off x="6575962" y="3254093"/>
            <a:ext cx="2010888" cy="28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Design</a:t>
            </a:r>
          </a:p>
        </p:txBody>
      </p:sp>
      <p:sp>
        <p:nvSpPr>
          <p:cNvPr id="20" name="Rounded Rectangle 19">
            <a:extLst>
              <a:ext uri="{FF2B5EF4-FFF2-40B4-BE49-F238E27FC236}">
                <a16:creationId xmlns:a16="http://schemas.microsoft.com/office/drawing/2014/main" id="{35194B98-D6EE-1840-ABCC-25C0D57ED6A4}"/>
              </a:ext>
            </a:extLst>
          </p:cNvPr>
          <p:cNvSpPr/>
          <p:nvPr/>
        </p:nvSpPr>
        <p:spPr>
          <a:xfrm>
            <a:off x="6575962" y="2842844"/>
            <a:ext cx="2010888" cy="28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Info Tech</a:t>
            </a:r>
          </a:p>
        </p:txBody>
      </p:sp>
      <p:sp>
        <p:nvSpPr>
          <p:cNvPr id="22" name="Rounded Rectangle 21">
            <a:extLst>
              <a:ext uri="{FF2B5EF4-FFF2-40B4-BE49-F238E27FC236}">
                <a16:creationId xmlns:a16="http://schemas.microsoft.com/office/drawing/2014/main" id="{98165556-C646-304F-AE5A-E4FD6FA1F7DE}"/>
              </a:ext>
            </a:extLst>
          </p:cNvPr>
          <p:cNvSpPr/>
          <p:nvPr/>
        </p:nvSpPr>
        <p:spPr>
          <a:xfrm>
            <a:off x="1086592" y="1925979"/>
            <a:ext cx="2010888"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Physical Education (1 Credit)</a:t>
            </a:r>
          </a:p>
        </p:txBody>
      </p:sp>
      <p:sp>
        <p:nvSpPr>
          <p:cNvPr id="23" name="Rounded Rectangle 22">
            <a:extLst>
              <a:ext uri="{FF2B5EF4-FFF2-40B4-BE49-F238E27FC236}">
                <a16:creationId xmlns:a16="http://schemas.microsoft.com/office/drawing/2014/main" id="{6960127A-C7C6-1247-B07D-4D4A3CB7AEC3}"/>
              </a:ext>
            </a:extLst>
          </p:cNvPr>
          <p:cNvSpPr/>
          <p:nvPr/>
        </p:nvSpPr>
        <p:spPr>
          <a:xfrm>
            <a:off x="3843647" y="1893082"/>
            <a:ext cx="2010888"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p>
          <a:p>
            <a:pPr algn="ctr"/>
            <a:r>
              <a:rPr lang="en-US" sz="1600" dirty="0"/>
              <a:t>Fine Art (1 Credit)</a:t>
            </a:r>
          </a:p>
        </p:txBody>
      </p:sp>
      <p:sp>
        <p:nvSpPr>
          <p:cNvPr id="24" name="Rounded Rectangle 23">
            <a:extLst>
              <a:ext uri="{FF2B5EF4-FFF2-40B4-BE49-F238E27FC236}">
                <a16:creationId xmlns:a16="http://schemas.microsoft.com/office/drawing/2014/main" id="{D205AF1E-EDD4-144F-A7B2-4D954185F71A}"/>
              </a:ext>
            </a:extLst>
          </p:cNvPr>
          <p:cNvSpPr/>
          <p:nvPr/>
        </p:nvSpPr>
        <p:spPr>
          <a:xfrm>
            <a:off x="6575962" y="1893081"/>
            <a:ext cx="2010888" cy="88284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30000" dirty="0"/>
          </a:p>
          <a:p>
            <a:pPr algn="ctr"/>
            <a:r>
              <a:rPr lang="en-US" sz="1600" dirty="0"/>
              <a:t>1 Online Course (Semester or Full Year) </a:t>
            </a:r>
          </a:p>
        </p:txBody>
      </p:sp>
      <p:sp>
        <p:nvSpPr>
          <p:cNvPr id="21" name="Rounded Rectangle 20">
            <a:extLst>
              <a:ext uri="{FF2B5EF4-FFF2-40B4-BE49-F238E27FC236}">
                <a16:creationId xmlns:a16="http://schemas.microsoft.com/office/drawing/2014/main" id="{495E2203-F596-8543-B3EF-9F3E3AA785F9}"/>
              </a:ext>
            </a:extLst>
          </p:cNvPr>
          <p:cNvSpPr/>
          <p:nvPr/>
        </p:nvSpPr>
        <p:spPr>
          <a:xfrm>
            <a:off x="1086592" y="4818850"/>
            <a:ext cx="2010888" cy="850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 years of High School Sports</a:t>
            </a:r>
          </a:p>
        </p:txBody>
      </p:sp>
      <p:sp>
        <p:nvSpPr>
          <p:cNvPr id="25" name="Rounded Rectangle 24">
            <a:extLst>
              <a:ext uri="{FF2B5EF4-FFF2-40B4-BE49-F238E27FC236}">
                <a16:creationId xmlns:a16="http://schemas.microsoft.com/office/drawing/2014/main" id="{0108DC39-E3C6-654E-A802-4C09079846F4}"/>
              </a:ext>
            </a:extLst>
          </p:cNvPr>
          <p:cNvSpPr/>
          <p:nvPr/>
        </p:nvSpPr>
        <p:spPr>
          <a:xfrm>
            <a:off x="3849724" y="3287442"/>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Chorus</a:t>
            </a:r>
          </a:p>
        </p:txBody>
      </p:sp>
      <p:sp>
        <p:nvSpPr>
          <p:cNvPr id="26" name="Rounded Rectangle 25">
            <a:extLst>
              <a:ext uri="{FF2B5EF4-FFF2-40B4-BE49-F238E27FC236}">
                <a16:creationId xmlns:a16="http://schemas.microsoft.com/office/drawing/2014/main" id="{9C89AFA5-AC90-1742-8F8C-75CC2F76AEFC}"/>
              </a:ext>
            </a:extLst>
          </p:cNvPr>
          <p:cNvSpPr/>
          <p:nvPr/>
        </p:nvSpPr>
        <p:spPr>
          <a:xfrm>
            <a:off x="3850929" y="3644841"/>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Dance</a:t>
            </a:r>
          </a:p>
        </p:txBody>
      </p:sp>
      <p:sp>
        <p:nvSpPr>
          <p:cNvPr id="28" name="Rounded Rectangle 27">
            <a:extLst>
              <a:ext uri="{FF2B5EF4-FFF2-40B4-BE49-F238E27FC236}">
                <a16:creationId xmlns:a16="http://schemas.microsoft.com/office/drawing/2014/main" id="{4F90D4FB-B025-574D-BEA6-4C5A94038A58}"/>
              </a:ext>
            </a:extLst>
          </p:cNvPr>
          <p:cNvSpPr/>
          <p:nvPr/>
        </p:nvSpPr>
        <p:spPr>
          <a:xfrm>
            <a:off x="6558647" y="3629252"/>
            <a:ext cx="2010888" cy="366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HOPE [@LOLHS]</a:t>
            </a:r>
          </a:p>
        </p:txBody>
      </p:sp>
      <p:sp>
        <p:nvSpPr>
          <p:cNvPr id="29" name="Rounded Rectangle 28">
            <a:extLst>
              <a:ext uri="{FF2B5EF4-FFF2-40B4-BE49-F238E27FC236}">
                <a16:creationId xmlns:a16="http://schemas.microsoft.com/office/drawing/2014/main" id="{8548EE7D-5ED1-A448-A33C-EC6CC9D35FD3}"/>
              </a:ext>
            </a:extLst>
          </p:cNvPr>
          <p:cNvSpPr/>
          <p:nvPr/>
        </p:nvSpPr>
        <p:spPr>
          <a:xfrm>
            <a:off x="3829792" y="5157623"/>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Journalism 1</a:t>
            </a:r>
          </a:p>
        </p:txBody>
      </p:sp>
      <p:sp>
        <p:nvSpPr>
          <p:cNvPr id="30" name="Rounded Rectangle 29">
            <a:extLst>
              <a:ext uri="{FF2B5EF4-FFF2-40B4-BE49-F238E27FC236}">
                <a16:creationId xmlns:a16="http://schemas.microsoft.com/office/drawing/2014/main" id="{C0E5ADAB-30BC-8140-B149-BADCA31C9CE5}"/>
              </a:ext>
            </a:extLst>
          </p:cNvPr>
          <p:cNvSpPr/>
          <p:nvPr/>
        </p:nvSpPr>
        <p:spPr>
          <a:xfrm>
            <a:off x="3843647" y="4775556"/>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3D Art 1</a:t>
            </a:r>
          </a:p>
        </p:txBody>
      </p:sp>
    </p:spTree>
    <p:extLst>
      <p:ext uri="{BB962C8B-B14F-4D97-AF65-F5344CB8AC3E}">
        <p14:creationId xmlns:p14="http://schemas.microsoft.com/office/powerpoint/2010/main" val="84735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lstStyle/>
          <a:p>
            <a:pPr algn="ctr"/>
            <a:r>
              <a:rPr lang="en-US" dirty="0"/>
              <a:t>Art Progression</a:t>
            </a:r>
          </a:p>
        </p:txBody>
      </p:sp>
      <p:sp>
        <p:nvSpPr>
          <p:cNvPr id="3" name="Text Placeholder 2"/>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8" name="Rounded Rectangle 7">
            <a:extLst>
              <a:ext uri="{FF2B5EF4-FFF2-40B4-BE49-F238E27FC236}">
                <a16:creationId xmlns:a16="http://schemas.microsoft.com/office/drawing/2014/main" id="{2DAF06C3-8948-B34D-ADFA-7388CB10804F}"/>
              </a:ext>
            </a:extLst>
          </p:cNvPr>
          <p:cNvSpPr/>
          <p:nvPr/>
        </p:nvSpPr>
        <p:spPr>
          <a:xfrm>
            <a:off x="789709" y="1670621"/>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B474E7D-5BE9-F449-ACA7-0EC0A29A4541}"/>
              </a:ext>
            </a:extLst>
          </p:cNvPr>
          <p:cNvSpPr/>
          <p:nvPr/>
        </p:nvSpPr>
        <p:spPr>
          <a:xfrm>
            <a:off x="353290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0FFF81E-B370-4B43-8E05-8601FBB19FA5}"/>
              </a:ext>
            </a:extLst>
          </p:cNvPr>
          <p:cNvSpPr/>
          <p:nvPr/>
        </p:nvSpPr>
        <p:spPr>
          <a:xfrm>
            <a:off x="6279079"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A691889-E035-A54C-94EC-70833101B1A9}"/>
              </a:ext>
            </a:extLst>
          </p:cNvPr>
          <p:cNvSpPr/>
          <p:nvPr/>
        </p:nvSpPr>
        <p:spPr>
          <a:xfrm>
            <a:off x="1112666" y="3887386"/>
            <a:ext cx="2010888" cy="1033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2D Art 1</a:t>
            </a:r>
          </a:p>
        </p:txBody>
      </p:sp>
      <p:sp>
        <p:nvSpPr>
          <p:cNvPr id="16" name="Rounded Rectangle 15">
            <a:extLst>
              <a:ext uri="{FF2B5EF4-FFF2-40B4-BE49-F238E27FC236}">
                <a16:creationId xmlns:a16="http://schemas.microsoft.com/office/drawing/2014/main" id="{36512279-4C0D-8748-B58C-3BB9DD5CADB6}"/>
              </a:ext>
            </a:extLst>
          </p:cNvPr>
          <p:cNvSpPr/>
          <p:nvPr/>
        </p:nvSpPr>
        <p:spPr>
          <a:xfrm>
            <a:off x="3843647" y="3914231"/>
            <a:ext cx="2010888" cy="556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2D Art 1</a:t>
            </a:r>
          </a:p>
        </p:txBody>
      </p:sp>
      <p:sp>
        <p:nvSpPr>
          <p:cNvPr id="17" name="Rounded Rectangle 16">
            <a:extLst>
              <a:ext uri="{FF2B5EF4-FFF2-40B4-BE49-F238E27FC236}">
                <a16:creationId xmlns:a16="http://schemas.microsoft.com/office/drawing/2014/main" id="{3305F6C9-A8FA-5143-AE11-A161C93BA006}"/>
              </a:ext>
            </a:extLst>
          </p:cNvPr>
          <p:cNvSpPr/>
          <p:nvPr/>
        </p:nvSpPr>
        <p:spPr>
          <a:xfrm>
            <a:off x="3843647" y="4567787"/>
            <a:ext cx="2010888" cy="449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2D Art 2</a:t>
            </a:r>
          </a:p>
        </p:txBody>
      </p:sp>
      <p:sp>
        <p:nvSpPr>
          <p:cNvPr id="18" name="Rounded Rectangle 17">
            <a:extLst>
              <a:ext uri="{FF2B5EF4-FFF2-40B4-BE49-F238E27FC236}">
                <a16:creationId xmlns:a16="http://schemas.microsoft.com/office/drawing/2014/main" id="{66DE0949-ED80-B74C-A573-594B9818C50F}"/>
              </a:ext>
            </a:extLst>
          </p:cNvPr>
          <p:cNvSpPr/>
          <p:nvPr/>
        </p:nvSpPr>
        <p:spPr>
          <a:xfrm>
            <a:off x="6575962" y="5122162"/>
            <a:ext cx="2010888" cy="476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 Studio</a:t>
            </a:r>
          </a:p>
        </p:txBody>
      </p:sp>
      <p:sp>
        <p:nvSpPr>
          <p:cNvPr id="19" name="Rounded Rectangle 18">
            <a:extLst>
              <a:ext uri="{FF2B5EF4-FFF2-40B4-BE49-F238E27FC236}">
                <a16:creationId xmlns:a16="http://schemas.microsoft.com/office/drawing/2014/main" id="{EA4A6201-0DDC-0444-B2F9-EF29AAB6111C}"/>
              </a:ext>
            </a:extLst>
          </p:cNvPr>
          <p:cNvSpPr/>
          <p:nvPr/>
        </p:nvSpPr>
        <p:spPr>
          <a:xfrm>
            <a:off x="6575962" y="4567786"/>
            <a:ext cx="2010888" cy="452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 Art</a:t>
            </a:r>
          </a:p>
        </p:txBody>
      </p:sp>
      <p:sp>
        <p:nvSpPr>
          <p:cNvPr id="20" name="Rounded Rectangle 19">
            <a:extLst>
              <a:ext uri="{FF2B5EF4-FFF2-40B4-BE49-F238E27FC236}">
                <a16:creationId xmlns:a16="http://schemas.microsoft.com/office/drawing/2014/main" id="{35194B98-D6EE-1840-ABCC-25C0D57ED6A4}"/>
              </a:ext>
            </a:extLst>
          </p:cNvPr>
          <p:cNvSpPr/>
          <p:nvPr/>
        </p:nvSpPr>
        <p:spPr>
          <a:xfrm>
            <a:off x="6575962" y="3914231"/>
            <a:ext cx="2010888" cy="55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Portfolio Dev Honors</a:t>
            </a:r>
          </a:p>
        </p:txBody>
      </p:sp>
      <p:sp>
        <p:nvSpPr>
          <p:cNvPr id="22" name="Rounded Rectangle 21">
            <a:extLst>
              <a:ext uri="{FF2B5EF4-FFF2-40B4-BE49-F238E27FC236}">
                <a16:creationId xmlns:a16="http://schemas.microsoft.com/office/drawing/2014/main" id="{98165556-C646-304F-AE5A-E4FD6FA1F7DE}"/>
              </a:ext>
            </a:extLst>
          </p:cNvPr>
          <p:cNvSpPr/>
          <p:nvPr/>
        </p:nvSpPr>
        <p:spPr>
          <a:xfrm>
            <a:off x="1086592" y="1925979"/>
            <a:ext cx="2010888"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r>
              <a:rPr lang="en-US" baseline="30000" dirty="0"/>
              <a:t>th</a:t>
            </a:r>
            <a:r>
              <a:rPr lang="en-US" dirty="0"/>
              <a:t> Grade</a:t>
            </a:r>
          </a:p>
        </p:txBody>
      </p:sp>
      <p:sp>
        <p:nvSpPr>
          <p:cNvPr id="23" name="Rounded Rectangle 22">
            <a:extLst>
              <a:ext uri="{FF2B5EF4-FFF2-40B4-BE49-F238E27FC236}">
                <a16:creationId xmlns:a16="http://schemas.microsoft.com/office/drawing/2014/main" id="{6960127A-C7C6-1247-B07D-4D4A3CB7AEC3}"/>
              </a:ext>
            </a:extLst>
          </p:cNvPr>
          <p:cNvSpPr/>
          <p:nvPr/>
        </p:nvSpPr>
        <p:spPr>
          <a:xfrm>
            <a:off x="3843647" y="1893082"/>
            <a:ext cx="2010888"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10th Grade</a:t>
            </a:r>
          </a:p>
        </p:txBody>
      </p:sp>
      <p:sp>
        <p:nvSpPr>
          <p:cNvPr id="24" name="Rounded Rectangle 23">
            <a:extLst>
              <a:ext uri="{FF2B5EF4-FFF2-40B4-BE49-F238E27FC236}">
                <a16:creationId xmlns:a16="http://schemas.microsoft.com/office/drawing/2014/main" id="{D205AF1E-EDD4-144F-A7B2-4D954185F71A}"/>
              </a:ext>
            </a:extLst>
          </p:cNvPr>
          <p:cNvSpPr/>
          <p:nvPr/>
        </p:nvSpPr>
        <p:spPr>
          <a:xfrm>
            <a:off x="6575962" y="1893081"/>
            <a:ext cx="2010888" cy="88284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30000" dirty="0"/>
          </a:p>
          <a:p>
            <a:pPr algn="ctr"/>
            <a:r>
              <a:rPr lang="en-US" sz="1600" dirty="0"/>
              <a:t>11</a:t>
            </a:r>
            <a:r>
              <a:rPr lang="en-US" sz="1600" baseline="30000" dirty="0"/>
              <a:t>th</a:t>
            </a:r>
            <a:r>
              <a:rPr lang="en-US" sz="1600" dirty="0"/>
              <a:t> &amp; 12</a:t>
            </a:r>
            <a:r>
              <a:rPr lang="en-US" sz="1600" baseline="30000" dirty="0"/>
              <a:t>th</a:t>
            </a:r>
            <a:r>
              <a:rPr lang="en-US" sz="1600" dirty="0"/>
              <a:t> Grade</a:t>
            </a:r>
          </a:p>
        </p:txBody>
      </p:sp>
      <p:sp>
        <p:nvSpPr>
          <p:cNvPr id="25" name="Rounded Rectangle 24">
            <a:extLst>
              <a:ext uri="{FF2B5EF4-FFF2-40B4-BE49-F238E27FC236}">
                <a16:creationId xmlns:a16="http://schemas.microsoft.com/office/drawing/2014/main" id="{0108DC39-E3C6-654E-A802-4C09079846F4}"/>
              </a:ext>
            </a:extLst>
          </p:cNvPr>
          <p:cNvSpPr/>
          <p:nvPr/>
        </p:nvSpPr>
        <p:spPr>
          <a:xfrm>
            <a:off x="3843647" y="5122162"/>
            <a:ext cx="2010888" cy="476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3D Art 1</a:t>
            </a:r>
          </a:p>
        </p:txBody>
      </p:sp>
      <p:pic>
        <p:nvPicPr>
          <p:cNvPr id="28" name="Picture 27" descr="A picture containing drawing&#10;&#10;Description automatically generated">
            <a:extLst>
              <a:ext uri="{FF2B5EF4-FFF2-40B4-BE49-F238E27FC236}">
                <a16:creationId xmlns:a16="http://schemas.microsoft.com/office/drawing/2014/main" id="{414E4EE4-3ACF-464F-A560-5B66FC4FEEEA}"/>
              </a:ext>
            </a:extLst>
          </p:cNvPr>
          <p:cNvPicPr>
            <a:picLocks noChangeAspect="1"/>
          </p:cNvPicPr>
          <p:nvPr/>
        </p:nvPicPr>
        <p:blipFill>
          <a:blip r:embed="rId3"/>
          <a:stretch>
            <a:fillRect/>
          </a:stretch>
        </p:blipFill>
        <p:spPr>
          <a:xfrm>
            <a:off x="1192067" y="2570006"/>
            <a:ext cx="1862517" cy="1344225"/>
          </a:xfrm>
          <a:prstGeom prst="rect">
            <a:avLst/>
          </a:prstGeom>
          <a:effectLst>
            <a:softEdge rad="38100"/>
          </a:effectLst>
        </p:spPr>
      </p:pic>
      <p:pic>
        <p:nvPicPr>
          <p:cNvPr id="29" name="Picture 28" descr="A picture containing wire, tower, light&#10;&#10;Description automatically generated">
            <a:extLst>
              <a:ext uri="{FF2B5EF4-FFF2-40B4-BE49-F238E27FC236}">
                <a16:creationId xmlns:a16="http://schemas.microsoft.com/office/drawing/2014/main" id="{99009F14-B282-B140-9A32-C1FA924CFCE1}"/>
              </a:ext>
            </a:extLst>
          </p:cNvPr>
          <p:cNvPicPr>
            <a:picLocks noChangeAspect="1"/>
          </p:cNvPicPr>
          <p:nvPr/>
        </p:nvPicPr>
        <p:blipFill>
          <a:blip r:embed="rId4"/>
          <a:stretch>
            <a:fillRect/>
          </a:stretch>
        </p:blipFill>
        <p:spPr>
          <a:xfrm>
            <a:off x="3976638" y="2466109"/>
            <a:ext cx="1758234" cy="1421277"/>
          </a:xfrm>
          <a:prstGeom prst="rect">
            <a:avLst/>
          </a:prstGeom>
          <a:effectLst>
            <a:softEdge rad="12700"/>
          </a:effectLst>
        </p:spPr>
      </p:pic>
      <p:pic>
        <p:nvPicPr>
          <p:cNvPr id="30" name="Picture 29" descr="A picture containing table&#10;&#10;Description automatically generated">
            <a:extLst>
              <a:ext uri="{FF2B5EF4-FFF2-40B4-BE49-F238E27FC236}">
                <a16:creationId xmlns:a16="http://schemas.microsoft.com/office/drawing/2014/main" id="{E37744EF-8FF8-3440-9B37-AC373192C7C9}"/>
              </a:ext>
            </a:extLst>
          </p:cNvPr>
          <p:cNvPicPr>
            <a:picLocks noChangeAspect="1"/>
          </p:cNvPicPr>
          <p:nvPr/>
        </p:nvPicPr>
        <p:blipFill>
          <a:blip r:embed="rId5"/>
          <a:stretch>
            <a:fillRect/>
          </a:stretch>
        </p:blipFill>
        <p:spPr>
          <a:xfrm>
            <a:off x="6645799" y="2570006"/>
            <a:ext cx="1871213" cy="1399667"/>
          </a:xfrm>
          <a:prstGeom prst="rect">
            <a:avLst/>
          </a:prstGeom>
        </p:spPr>
      </p:pic>
    </p:spTree>
    <p:extLst>
      <p:ext uri="{BB962C8B-B14F-4D97-AF65-F5344CB8AC3E}">
        <p14:creationId xmlns:p14="http://schemas.microsoft.com/office/powerpoint/2010/main" val="31318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5F98E5-81A0-9944-9D2E-0907B508891D}"/>
              </a:ext>
            </a:extLst>
          </p:cNvPr>
          <p:cNvSpPr>
            <a:spLocks noGrp="1"/>
          </p:cNvSpPr>
          <p:nvPr>
            <p:ph type="title"/>
          </p:nvPr>
        </p:nvSpPr>
        <p:spPr>
          <a:xfrm>
            <a:off x="1268538" y="0"/>
            <a:ext cx="6699805" cy="1108212"/>
          </a:xfrm>
        </p:spPr>
        <p:txBody>
          <a:bodyPr/>
          <a:lstStyle/>
          <a:p>
            <a:pPr algn="ctr"/>
            <a:r>
              <a:rPr lang="en-US" dirty="0"/>
              <a:t>PE Electives </a:t>
            </a:r>
          </a:p>
        </p:txBody>
      </p:sp>
      <p:sp>
        <p:nvSpPr>
          <p:cNvPr id="9" name="Text Placeholder 2">
            <a:extLst>
              <a:ext uri="{FF2B5EF4-FFF2-40B4-BE49-F238E27FC236}">
                <a16:creationId xmlns:a16="http://schemas.microsoft.com/office/drawing/2014/main" id="{1B49987D-637E-4342-B445-C13B2E99E3FC}"/>
              </a:ext>
            </a:extLst>
          </p:cNvPr>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10" name="Rounded Rectangle 9">
            <a:extLst>
              <a:ext uri="{FF2B5EF4-FFF2-40B4-BE49-F238E27FC236}">
                <a16:creationId xmlns:a16="http://schemas.microsoft.com/office/drawing/2014/main" id="{09A714AC-C334-9E41-A4F2-15E234B8DB47}"/>
              </a:ext>
            </a:extLst>
          </p:cNvPr>
          <p:cNvSpPr/>
          <p:nvPr/>
        </p:nvSpPr>
        <p:spPr>
          <a:xfrm>
            <a:off x="1090552" y="1686145"/>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D560D743-F4D1-4047-B353-44C51BB0087E}"/>
              </a:ext>
            </a:extLst>
          </p:cNvPr>
          <p:cNvSpPr/>
          <p:nvPr/>
        </p:nvSpPr>
        <p:spPr>
          <a:xfrm>
            <a:off x="5138552" y="1703366"/>
            <a:ext cx="2604654"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E11FB95D-1751-6E4E-AF96-09906A6D6D28}"/>
              </a:ext>
            </a:extLst>
          </p:cNvPr>
          <p:cNvSpPr/>
          <p:nvPr/>
        </p:nvSpPr>
        <p:spPr>
          <a:xfrm>
            <a:off x="1387435" y="4804439"/>
            <a:ext cx="2010888" cy="850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Basketball (Semester) </a:t>
            </a:r>
          </a:p>
        </p:txBody>
      </p:sp>
      <p:sp>
        <p:nvSpPr>
          <p:cNvPr id="13" name="Rounded Rectangle 12">
            <a:extLst>
              <a:ext uri="{FF2B5EF4-FFF2-40B4-BE49-F238E27FC236}">
                <a16:creationId xmlns:a16="http://schemas.microsoft.com/office/drawing/2014/main" id="{C9225CC0-F666-CF4F-A598-A1EF35356515}"/>
              </a:ext>
            </a:extLst>
          </p:cNvPr>
          <p:cNvSpPr/>
          <p:nvPr/>
        </p:nvSpPr>
        <p:spPr>
          <a:xfrm>
            <a:off x="1387435" y="2983998"/>
            <a:ext cx="2010888" cy="605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Sports 2 (Semester)</a:t>
            </a:r>
          </a:p>
        </p:txBody>
      </p:sp>
      <p:sp>
        <p:nvSpPr>
          <p:cNvPr id="14" name="Rounded Rectangle 13">
            <a:extLst>
              <a:ext uri="{FF2B5EF4-FFF2-40B4-BE49-F238E27FC236}">
                <a16:creationId xmlns:a16="http://schemas.microsoft.com/office/drawing/2014/main" id="{BABA3DC9-0D77-1540-8FC5-D33FE8AA4AB0}"/>
              </a:ext>
            </a:extLst>
          </p:cNvPr>
          <p:cNvSpPr/>
          <p:nvPr/>
        </p:nvSpPr>
        <p:spPr>
          <a:xfrm>
            <a:off x="1387435" y="3719345"/>
            <a:ext cx="2010888" cy="917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Recreation (Semester)</a:t>
            </a:r>
          </a:p>
        </p:txBody>
      </p:sp>
      <p:sp>
        <p:nvSpPr>
          <p:cNvPr id="15" name="Rounded Rectangle 14">
            <a:extLst>
              <a:ext uri="{FF2B5EF4-FFF2-40B4-BE49-F238E27FC236}">
                <a16:creationId xmlns:a16="http://schemas.microsoft.com/office/drawing/2014/main" id="{3FE14749-BD67-754C-B761-052DED968C39}"/>
              </a:ext>
            </a:extLst>
          </p:cNvPr>
          <p:cNvSpPr/>
          <p:nvPr/>
        </p:nvSpPr>
        <p:spPr>
          <a:xfrm>
            <a:off x="5435435" y="4368152"/>
            <a:ext cx="2010888" cy="928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HOPE</a:t>
            </a:r>
          </a:p>
        </p:txBody>
      </p:sp>
      <p:sp>
        <p:nvSpPr>
          <p:cNvPr id="16" name="Rounded Rectangle 15">
            <a:extLst>
              <a:ext uri="{FF2B5EF4-FFF2-40B4-BE49-F238E27FC236}">
                <a16:creationId xmlns:a16="http://schemas.microsoft.com/office/drawing/2014/main" id="{A6D538B6-9E66-8041-9836-3DC9E4FD40E2}"/>
              </a:ext>
            </a:extLst>
          </p:cNvPr>
          <p:cNvSpPr/>
          <p:nvPr/>
        </p:nvSpPr>
        <p:spPr>
          <a:xfrm>
            <a:off x="5424303" y="3358888"/>
            <a:ext cx="2010888" cy="590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Weight Training 2</a:t>
            </a:r>
          </a:p>
          <a:p>
            <a:pPr algn="ctr"/>
            <a:r>
              <a:rPr lang="en-US" sz="1600" dirty="0"/>
              <a:t>(Semester)</a:t>
            </a:r>
          </a:p>
        </p:txBody>
      </p:sp>
      <p:sp>
        <p:nvSpPr>
          <p:cNvPr id="17" name="Rounded Rectangle 16">
            <a:extLst>
              <a:ext uri="{FF2B5EF4-FFF2-40B4-BE49-F238E27FC236}">
                <a16:creationId xmlns:a16="http://schemas.microsoft.com/office/drawing/2014/main" id="{DBB17208-09CF-CB48-A7E1-0EF00498F12A}"/>
              </a:ext>
            </a:extLst>
          </p:cNvPr>
          <p:cNvSpPr/>
          <p:nvPr/>
        </p:nvSpPr>
        <p:spPr>
          <a:xfrm>
            <a:off x="1387435" y="1928505"/>
            <a:ext cx="2010888" cy="84742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p>
          <a:p>
            <a:pPr algn="ctr"/>
            <a:r>
              <a:rPr lang="en-US" sz="1600" dirty="0"/>
              <a:t>Team Sports 1 (Semester )</a:t>
            </a:r>
          </a:p>
        </p:txBody>
      </p:sp>
      <p:sp>
        <p:nvSpPr>
          <p:cNvPr id="18" name="Rounded Rectangle 17">
            <a:extLst>
              <a:ext uri="{FF2B5EF4-FFF2-40B4-BE49-F238E27FC236}">
                <a16:creationId xmlns:a16="http://schemas.microsoft.com/office/drawing/2014/main" id="{1155CDCB-C8B0-7540-BC58-B8D0B94D2530}"/>
              </a:ext>
            </a:extLst>
          </p:cNvPr>
          <p:cNvSpPr/>
          <p:nvPr/>
        </p:nvSpPr>
        <p:spPr>
          <a:xfrm>
            <a:off x="5435435" y="2147111"/>
            <a:ext cx="2010888" cy="7585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30000" dirty="0"/>
          </a:p>
          <a:p>
            <a:pPr algn="ctr"/>
            <a:r>
              <a:rPr lang="en-US" sz="1600" dirty="0"/>
              <a:t>Weight Training 1</a:t>
            </a:r>
          </a:p>
          <a:p>
            <a:pPr algn="ctr"/>
            <a:r>
              <a:rPr lang="en-US" sz="1600" dirty="0"/>
              <a:t>(Semester)</a:t>
            </a:r>
          </a:p>
        </p:txBody>
      </p:sp>
    </p:spTree>
    <p:extLst>
      <p:ext uri="{BB962C8B-B14F-4D97-AF65-F5344CB8AC3E}">
        <p14:creationId xmlns:p14="http://schemas.microsoft.com/office/powerpoint/2010/main" val="119530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normAutofit/>
          </a:bodyPr>
          <a:lstStyle/>
          <a:p>
            <a:pPr algn="ctr"/>
            <a:r>
              <a:rPr lang="en-US" dirty="0"/>
              <a:t>Academic Electives</a:t>
            </a:r>
          </a:p>
        </p:txBody>
      </p:sp>
      <p:sp>
        <p:nvSpPr>
          <p:cNvPr id="6" name="Text Placeholder 2">
            <a:extLst>
              <a:ext uri="{FF2B5EF4-FFF2-40B4-BE49-F238E27FC236}">
                <a16:creationId xmlns:a16="http://schemas.microsoft.com/office/drawing/2014/main" id="{E9CA61E0-02D9-B746-B5B6-D01E9F9E8129}"/>
              </a:ext>
            </a:extLst>
          </p:cNvPr>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7" name="Rounded Rectangle 6">
            <a:extLst>
              <a:ext uri="{FF2B5EF4-FFF2-40B4-BE49-F238E27FC236}">
                <a16:creationId xmlns:a16="http://schemas.microsoft.com/office/drawing/2014/main" id="{784CB7D5-88D4-8D4C-A566-7D2B99A2F507}"/>
              </a:ext>
            </a:extLst>
          </p:cNvPr>
          <p:cNvSpPr/>
          <p:nvPr/>
        </p:nvSpPr>
        <p:spPr>
          <a:xfrm>
            <a:off x="576589" y="1644964"/>
            <a:ext cx="2778049" cy="466284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8B0E6BFA-4B58-DB47-B482-0ADCF4A82D75}"/>
              </a:ext>
            </a:extLst>
          </p:cNvPr>
          <p:cNvSpPr/>
          <p:nvPr/>
        </p:nvSpPr>
        <p:spPr>
          <a:xfrm>
            <a:off x="3496047" y="1644964"/>
            <a:ext cx="2637030" cy="521303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15C922A8-B13B-2845-8CEA-FC8AFC642532}"/>
              </a:ext>
            </a:extLst>
          </p:cNvPr>
          <p:cNvSpPr/>
          <p:nvPr/>
        </p:nvSpPr>
        <p:spPr>
          <a:xfrm>
            <a:off x="964379" y="3964965"/>
            <a:ext cx="2064467" cy="510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Sociology (Semester)</a:t>
            </a:r>
          </a:p>
        </p:txBody>
      </p:sp>
      <p:sp>
        <p:nvSpPr>
          <p:cNvPr id="13" name="Rounded Rectangle 12">
            <a:extLst>
              <a:ext uri="{FF2B5EF4-FFF2-40B4-BE49-F238E27FC236}">
                <a16:creationId xmlns:a16="http://schemas.microsoft.com/office/drawing/2014/main" id="{DCEE6A9A-1824-7049-B5BA-9EDF09129DBB}"/>
              </a:ext>
            </a:extLst>
          </p:cNvPr>
          <p:cNvSpPr/>
          <p:nvPr/>
        </p:nvSpPr>
        <p:spPr>
          <a:xfrm>
            <a:off x="3821995" y="3516797"/>
            <a:ext cx="2010888" cy="571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Contemporary History (Semester)</a:t>
            </a:r>
          </a:p>
        </p:txBody>
      </p:sp>
      <p:sp>
        <p:nvSpPr>
          <p:cNvPr id="14" name="Rounded Rectangle 13">
            <a:extLst>
              <a:ext uri="{FF2B5EF4-FFF2-40B4-BE49-F238E27FC236}">
                <a16:creationId xmlns:a16="http://schemas.microsoft.com/office/drawing/2014/main" id="{0C99D73C-3985-C948-BDA3-597588B66EF6}"/>
              </a:ext>
            </a:extLst>
          </p:cNvPr>
          <p:cNvSpPr/>
          <p:nvPr/>
        </p:nvSpPr>
        <p:spPr>
          <a:xfrm>
            <a:off x="3781522" y="5407432"/>
            <a:ext cx="2010888" cy="497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World Cultural Geography</a:t>
            </a:r>
          </a:p>
        </p:txBody>
      </p:sp>
      <p:sp>
        <p:nvSpPr>
          <p:cNvPr id="18" name="Rounded Rectangle 17">
            <a:extLst>
              <a:ext uri="{FF2B5EF4-FFF2-40B4-BE49-F238E27FC236}">
                <a16:creationId xmlns:a16="http://schemas.microsoft.com/office/drawing/2014/main" id="{0F945672-89DA-5E4C-8653-60669CA7FF0C}"/>
              </a:ext>
            </a:extLst>
          </p:cNvPr>
          <p:cNvSpPr/>
          <p:nvPr/>
        </p:nvSpPr>
        <p:spPr>
          <a:xfrm>
            <a:off x="954480" y="1779356"/>
            <a:ext cx="2074366" cy="55549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Social Sciences</a:t>
            </a:r>
          </a:p>
        </p:txBody>
      </p:sp>
      <p:sp>
        <p:nvSpPr>
          <p:cNvPr id="19" name="Rounded Rectangle 18">
            <a:extLst>
              <a:ext uri="{FF2B5EF4-FFF2-40B4-BE49-F238E27FC236}">
                <a16:creationId xmlns:a16="http://schemas.microsoft.com/office/drawing/2014/main" id="{4656C94E-490D-7848-8605-D26384F3E90F}"/>
              </a:ext>
            </a:extLst>
          </p:cNvPr>
          <p:cNvSpPr/>
          <p:nvPr/>
        </p:nvSpPr>
        <p:spPr>
          <a:xfrm>
            <a:off x="3782554" y="1821173"/>
            <a:ext cx="2010889" cy="5711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Social Studies</a:t>
            </a:r>
          </a:p>
          <a:p>
            <a:pPr algn="ctr"/>
            <a:r>
              <a:rPr lang="en-US" sz="1600" dirty="0"/>
              <a:t>Electives</a:t>
            </a:r>
          </a:p>
        </p:txBody>
      </p:sp>
      <p:sp>
        <p:nvSpPr>
          <p:cNvPr id="22" name="Rounded Rectangle 21">
            <a:extLst>
              <a:ext uri="{FF2B5EF4-FFF2-40B4-BE49-F238E27FC236}">
                <a16:creationId xmlns:a16="http://schemas.microsoft.com/office/drawing/2014/main" id="{E722B123-19FC-C14C-9528-FF52A197C368}"/>
              </a:ext>
            </a:extLst>
          </p:cNvPr>
          <p:cNvSpPr/>
          <p:nvPr/>
        </p:nvSpPr>
        <p:spPr>
          <a:xfrm>
            <a:off x="3821995" y="4190466"/>
            <a:ext cx="2010888" cy="497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Holocaust History Honors (Semester)</a:t>
            </a:r>
          </a:p>
        </p:txBody>
      </p:sp>
      <p:sp>
        <p:nvSpPr>
          <p:cNvPr id="15" name="Rounded Rectangle 14">
            <a:extLst>
              <a:ext uri="{FF2B5EF4-FFF2-40B4-BE49-F238E27FC236}">
                <a16:creationId xmlns:a16="http://schemas.microsoft.com/office/drawing/2014/main" id="{7FCA33BB-F65B-8749-915F-B5FCE2B2755D}"/>
              </a:ext>
            </a:extLst>
          </p:cNvPr>
          <p:cNvSpPr/>
          <p:nvPr/>
        </p:nvSpPr>
        <p:spPr>
          <a:xfrm>
            <a:off x="980072" y="4621730"/>
            <a:ext cx="2048774" cy="268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Psychology 1 &amp; 2</a:t>
            </a:r>
          </a:p>
        </p:txBody>
      </p:sp>
      <p:sp>
        <p:nvSpPr>
          <p:cNvPr id="16" name="Rounded Rectangle 15">
            <a:extLst>
              <a:ext uri="{FF2B5EF4-FFF2-40B4-BE49-F238E27FC236}">
                <a16:creationId xmlns:a16="http://schemas.microsoft.com/office/drawing/2014/main" id="{55748F8A-18DB-C041-9639-52B74DDBBD64}"/>
              </a:ext>
            </a:extLst>
          </p:cNvPr>
          <p:cNvSpPr/>
          <p:nvPr/>
        </p:nvSpPr>
        <p:spPr>
          <a:xfrm>
            <a:off x="928430" y="5072436"/>
            <a:ext cx="2074366" cy="279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 Psychology</a:t>
            </a:r>
          </a:p>
        </p:txBody>
      </p:sp>
      <p:sp>
        <p:nvSpPr>
          <p:cNvPr id="28" name="Rounded Rectangle 27">
            <a:extLst>
              <a:ext uri="{FF2B5EF4-FFF2-40B4-BE49-F238E27FC236}">
                <a16:creationId xmlns:a16="http://schemas.microsoft.com/office/drawing/2014/main" id="{B8730A9B-7E42-814D-A9BB-7E5733E6FBF8}"/>
              </a:ext>
            </a:extLst>
          </p:cNvPr>
          <p:cNvSpPr/>
          <p:nvPr/>
        </p:nvSpPr>
        <p:spPr>
          <a:xfrm>
            <a:off x="6289613" y="1644964"/>
            <a:ext cx="2637030" cy="4662845"/>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604EFF4A-B545-FB4D-B1C4-1EDF597BA938}"/>
              </a:ext>
            </a:extLst>
          </p:cNvPr>
          <p:cNvSpPr/>
          <p:nvPr/>
        </p:nvSpPr>
        <p:spPr>
          <a:xfrm>
            <a:off x="6602685" y="3823373"/>
            <a:ext cx="2010888" cy="652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Creative Writing 1 &amp; 2 (Semester)</a:t>
            </a:r>
          </a:p>
        </p:txBody>
      </p:sp>
      <p:sp>
        <p:nvSpPr>
          <p:cNvPr id="21" name="Rounded Rectangle 20">
            <a:extLst>
              <a:ext uri="{FF2B5EF4-FFF2-40B4-BE49-F238E27FC236}">
                <a16:creationId xmlns:a16="http://schemas.microsoft.com/office/drawing/2014/main" id="{575576E3-9A6D-0C44-B81E-52C51C3BF75A}"/>
              </a:ext>
            </a:extLst>
          </p:cNvPr>
          <p:cNvSpPr/>
          <p:nvPr/>
        </p:nvSpPr>
        <p:spPr>
          <a:xfrm>
            <a:off x="6602685" y="4566737"/>
            <a:ext cx="2010888" cy="78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Journalism 2:</a:t>
            </a:r>
          </a:p>
          <a:p>
            <a:pPr algn="ctr"/>
            <a:r>
              <a:rPr lang="en-US" sz="1600" dirty="0"/>
              <a:t>TV Production or Yearbook</a:t>
            </a:r>
          </a:p>
        </p:txBody>
      </p:sp>
      <p:sp>
        <p:nvSpPr>
          <p:cNvPr id="24" name="Rounded Rectangle 23">
            <a:extLst>
              <a:ext uri="{FF2B5EF4-FFF2-40B4-BE49-F238E27FC236}">
                <a16:creationId xmlns:a16="http://schemas.microsoft.com/office/drawing/2014/main" id="{E169D436-9C06-8047-9235-2E1CF6A0998B}"/>
              </a:ext>
            </a:extLst>
          </p:cNvPr>
          <p:cNvSpPr/>
          <p:nvPr/>
        </p:nvSpPr>
        <p:spPr>
          <a:xfrm>
            <a:off x="6602684" y="1779357"/>
            <a:ext cx="2010889" cy="57605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Specialty Electives</a:t>
            </a:r>
          </a:p>
        </p:txBody>
      </p:sp>
      <p:sp>
        <p:nvSpPr>
          <p:cNvPr id="25" name="Rounded Rectangle 24">
            <a:extLst>
              <a:ext uri="{FF2B5EF4-FFF2-40B4-BE49-F238E27FC236}">
                <a16:creationId xmlns:a16="http://schemas.microsoft.com/office/drawing/2014/main" id="{21314360-8D12-FA4B-855B-91E33FF4A913}"/>
              </a:ext>
            </a:extLst>
          </p:cNvPr>
          <p:cNvSpPr/>
          <p:nvPr/>
        </p:nvSpPr>
        <p:spPr>
          <a:xfrm>
            <a:off x="6602685" y="5458256"/>
            <a:ext cx="2010888" cy="446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 Computer Science Principles</a:t>
            </a:r>
          </a:p>
        </p:txBody>
      </p:sp>
      <p:sp>
        <p:nvSpPr>
          <p:cNvPr id="27" name="Rounded Rectangle 26">
            <a:extLst>
              <a:ext uri="{FF2B5EF4-FFF2-40B4-BE49-F238E27FC236}">
                <a16:creationId xmlns:a16="http://schemas.microsoft.com/office/drawing/2014/main" id="{86CD6B94-5DFC-DF44-9EA4-AC6EFB7CA6C4}"/>
              </a:ext>
            </a:extLst>
          </p:cNvPr>
          <p:cNvSpPr/>
          <p:nvPr/>
        </p:nvSpPr>
        <p:spPr>
          <a:xfrm>
            <a:off x="3778758" y="6073889"/>
            <a:ext cx="2010888" cy="497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 Human Geography</a:t>
            </a:r>
          </a:p>
        </p:txBody>
      </p:sp>
      <p:pic>
        <p:nvPicPr>
          <p:cNvPr id="4" name="Picture 3" descr="A picture containing application&#10;&#10;Description automatically generated">
            <a:extLst>
              <a:ext uri="{FF2B5EF4-FFF2-40B4-BE49-F238E27FC236}">
                <a16:creationId xmlns:a16="http://schemas.microsoft.com/office/drawing/2014/main" id="{445DCF06-E1EC-FA4D-A0BF-992C8FB8651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8444" y="2230024"/>
            <a:ext cx="1886438" cy="1567395"/>
          </a:xfrm>
          <a:prstGeom prst="rect">
            <a:avLst/>
          </a:prstGeom>
        </p:spPr>
      </p:pic>
      <p:pic>
        <p:nvPicPr>
          <p:cNvPr id="10" name="Picture 9" descr="A picture containing text, person, crowd&#10;&#10;Description automatically generated">
            <a:extLst>
              <a:ext uri="{FF2B5EF4-FFF2-40B4-BE49-F238E27FC236}">
                <a16:creationId xmlns:a16="http://schemas.microsoft.com/office/drawing/2014/main" id="{3C6D9678-FFBF-A64C-9E5C-AB0FDE4A103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21995" y="2355410"/>
            <a:ext cx="1971447" cy="1127230"/>
          </a:xfrm>
          <a:prstGeom prst="rect">
            <a:avLst/>
          </a:prstGeom>
        </p:spPr>
      </p:pic>
      <p:pic>
        <p:nvPicPr>
          <p:cNvPr id="12" name="Picture 11">
            <a:extLst>
              <a:ext uri="{FF2B5EF4-FFF2-40B4-BE49-F238E27FC236}">
                <a16:creationId xmlns:a16="http://schemas.microsoft.com/office/drawing/2014/main" id="{185CDA43-0513-F449-897C-8EFF32AEDC6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13920" y="2368039"/>
            <a:ext cx="2010889" cy="1365273"/>
          </a:xfrm>
          <a:prstGeom prst="rect">
            <a:avLst/>
          </a:prstGeom>
        </p:spPr>
      </p:pic>
      <p:sp>
        <p:nvSpPr>
          <p:cNvPr id="23" name="Rounded Rectangle 22">
            <a:extLst>
              <a:ext uri="{FF2B5EF4-FFF2-40B4-BE49-F238E27FC236}">
                <a16:creationId xmlns:a16="http://schemas.microsoft.com/office/drawing/2014/main" id="{51332EA9-CE72-F14C-8FA2-A67EBF5DA5BF}"/>
              </a:ext>
            </a:extLst>
          </p:cNvPr>
          <p:cNvSpPr/>
          <p:nvPr/>
        </p:nvSpPr>
        <p:spPr>
          <a:xfrm>
            <a:off x="3809118" y="4807440"/>
            <a:ext cx="2010888" cy="497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Law Studies (Semester)</a:t>
            </a:r>
          </a:p>
        </p:txBody>
      </p:sp>
    </p:spTree>
    <p:extLst>
      <p:ext uri="{BB962C8B-B14F-4D97-AF65-F5344CB8AC3E}">
        <p14:creationId xmlns:p14="http://schemas.microsoft.com/office/powerpoint/2010/main" val="58200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normAutofit/>
          </a:bodyPr>
          <a:lstStyle/>
          <a:p>
            <a:pPr algn="ctr"/>
            <a:r>
              <a:rPr lang="en-US" dirty="0"/>
              <a:t>World Languages</a:t>
            </a:r>
          </a:p>
        </p:txBody>
      </p:sp>
      <p:sp>
        <p:nvSpPr>
          <p:cNvPr id="6" name="Text Placeholder 2">
            <a:extLst>
              <a:ext uri="{FF2B5EF4-FFF2-40B4-BE49-F238E27FC236}">
                <a16:creationId xmlns:a16="http://schemas.microsoft.com/office/drawing/2014/main" id="{E9CA61E0-02D9-B746-B5B6-D01E9F9E8129}"/>
              </a:ext>
            </a:extLst>
          </p:cNvPr>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7" name="Rounded Rectangle 6">
            <a:extLst>
              <a:ext uri="{FF2B5EF4-FFF2-40B4-BE49-F238E27FC236}">
                <a16:creationId xmlns:a16="http://schemas.microsoft.com/office/drawing/2014/main" id="{784CB7D5-88D4-8D4C-A566-7D2B99A2F507}"/>
              </a:ext>
            </a:extLst>
          </p:cNvPr>
          <p:cNvSpPr/>
          <p:nvPr/>
        </p:nvSpPr>
        <p:spPr>
          <a:xfrm>
            <a:off x="576589" y="1644965"/>
            <a:ext cx="2778049"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8B0E6BFA-4B58-DB47-B482-0ADCF4A82D75}"/>
              </a:ext>
            </a:extLst>
          </p:cNvPr>
          <p:cNvSpPr/>
          <p:nvPr/>
        </p:nvSpPr>
        <p:spPr>
          <a:xfrm>
            <a:off x="3496047" y="1644965"/>
            <a:ext cx="2637030"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5C922A8-B13B-2845-8CEA-FC8AFC642532}"/>
              </a:ext>
            </a:extLst>
          </p:cNvPr>
          <p:cNvSpPr/>
          <p:nvPr/>
        </p:nvSpPr>
        <p:spPr>
          <a:xfrm>
            <a:off x="964379" y="2914017"/>
            <a:ext cx="2064467" cy="48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Spanish 1</a:t>
            </a:r>
          </a:p>
        </p:txBody>
      </p:sp>
      <p:sp>
        <p:nvSpPr>
          <p:cNvPr id="13" name="Rounded Rectangle 12">
            <a:extLst>
              <a:ext uri="{FF2B5EF4-FFF2-40B4-BE49-F238E27FC236}">
                <a16:creationId xmlns:a16="http://schemas.microsoft.com/office/drawing/2014/main" id="{DCEE6A9A-1824-7049-B5BA-9EDF09129DBB}"/>
              </a:ext>
            </a:extLst>
          </p:cNvPr>
          <p:cNvSpPr/>
          <p:nvPr/>
        </p:nvSpPr>
        <p:spPr>
          <a:xfrm>
            <a:off x="3778865" y="2949534"/>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French 1</a:t>
            </a:r>
          </a:p>
        </p:txBody>
      </p:sp>
      <p:sp>
        <p:nvSpPr>
          <p:cNvPr id="14" name="Rounded Rectangle 13">
            <a:extLst>
              <a:ext uri="{FF2B5EF4-FFF2-40B4-BE49-F238E27FC236}">
                <a16:creationId xmlns:a16="http://schemas.microsoft.com/office/drawing/2014/main" id="{0C99D73C-3985-C948-BDA3-597588B66EF6}"/>
              </a:ext>
            </a:extLst>
          </p:cNvPr>
          <p:cNvSpPr/>
          <p:nvPr/>
        </p:nvSpPr>
        <p:spPr>
          <a:xfrm>
            <a:off x="3778864" y="3370394"/>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French 2</a:t>
            </a:r>
          </a:p>
        </p:txBody>
      </p:sp>
      <p:sp>
        <p:nvSpPr>
          <p:cNvPr id="18" name="Rounded Rectangle 17">
            <a:extLst>
              <a:ext uri="{FF2B5EF4-FFF2-40B4-BE49-F238E27FC236}">
                <a16:creationId xmlns:a16="http://schemas.microsoft.com/office/drawing/2014/main" id="{0F945672-89DA-5E4C-8653-60669CA7FF0C}"/>
              </a:ext>
            </a:extLst>
          </p:cNvPr>
          <p:cNvSpPr/>
          <p:nvPr/>
        </p:nvSpPr>
        <p:spPr>
          <a:xfrm>
            <a:off x="954480" y="2019610"/>
            <a:ext cx="2074366"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Spanish</a:t>
            </a:r>
          </a:p>
        </p:txBody>
      </p:sp>
      <p:sp>
        <p:nvSpPr>
          <p:cNvPr id="19" name="Rounded Rectangle 18">
            <a:extLst>
              <a:ext uri="{FF2B5EF4-FFF2-40B4-BE49-F238E27FC236}">
                <a16:creationId xmlns:a16="http://schemas.microsoft.com/office/drawing/2014/main" id="{4656C94E-490D-7848-8605-D26384F3E90F}"/>
              </a:ext>
            </a:extLst>
          </p:cNvPr>
          <p:cNvSpPr/>
          <p:nvPr/>
        </p:nvSpPr>
        <p:spPr>
          <a:xfrm>
            <a:off x="3778864" y="2014595"/>
            <a:ext cx="2010889"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French</a:t>
            </a:r>
          </a:p>
        </p:txBody>
      </p:sp>
      <p:sp>
        <p:nvSpPr>
          <p:cNvPr id="22" name="Rounded Rectangle 21">
            <a:extLst>
              <a:ext uri="{FF2B5EF4-FFF2-40B4-BE49-F238E27FC236}">
                <a16:creationId xmlns:a16="http://schemas.microsoft.com/office/drawing/2014/main" id="{E722B123-19FC-C14C-9528-FF52A197C368}"/>
              </a:ext>
            </a:extLst>
          </p:cNvPr>
          <p:cNvSpPr/>
          <p:nvPr/>
        </p:nvSpPr>
        <p:spPr>
          <a:xfrm>
            <a:off x="3778864" y="3761017"/>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French 3</a:t>
            </a:r>
          </a:p>
        </p:txBody>
      </p:sp>
      <p:sp>
        <p:nvSpPr>
          <p:cNvPr id="15" name="Rounded Rectangle 14">
            <a:extLst>
              <a:ext uri="{FF2B5EF4-FFF2-40B4-BE49-F238E27FC236}">
                <a16:creationId xmlns:a16="http://schemas.microsoft.com/office/drawing/2014/main" id="{7FCA33BB-F65B-8749-915F-B5FCE2B2755D}"/>
              </a:ext>
            </a:extLst>
          </p:cNvPr>
          <p:cNvSpPr/>
          <p:nvPr/>
        </p:nvSpPr>
        <p:spPr>
          <a:xfrm>
            <a:off x="980073" y="3461658"/>
            <a:ext cx="2048774" cy="48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Spanish 2</a:t>
            </a:r>
          </a:p>
        </p:txBody>
      </p:sp>
      <p:sp>
        <p:nvSpPr>
          <p:cNvPr id="16" name="Rounded Rectangle 15">
            <a:extLst>
              <a:ext uri="{FF2B5EF4-FFF2-40B4-BE49-F238E27FC236}">
                <a16:creationId xmlns:a16="http://schemas.microsoft.com/office/drawing/2014/main" id="{55748F8A-18DB-C041-9639-52B74DDBBD64}"/>
              </a:ext>
            </a:extLst>
          </p:cNvPr>
          <p:cNvSpPr/>
          <p:nvPr/>
        </p:nvSpPr>
        <p:spPr>
          <a:xfrm>
            <a:off x="954480" y="4075274"/>
            <a:ext cx="2074366" cy="423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Spanish 3 Honors</a:t>
            </a:r>
          </a:p>
        </p:txBody>
      </p:sp>
      <p:sp>
        <p:nvSpPr>
          <p:cNvPr id="17" name="Rounded Rectangle 16">
            <a:extLst>
              <a:ext uri="{FF2B5EF4-FFF2-40B4-BE49-F238E27FC236}">
                <a16:creationId xmlns:a16="http://schemas.microsoft.com/office/drawing/2014/main" id="{BB30D0A4-2F9B-804D-A86D-1E41AD21F818}"/>
              </a:ext>
            </a:extLst>
          </p:cNvPr>
          <p:cNvSpPr/>
          <p:nvPr/>
        </p:nvSpPr>
        <p:spPr>
          <a:xfrm>
            <a:off x="927621" y="4590229"/>
            <a:ext cx="2101226" cy="48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 Spanish</a:t>
            </a:r>
          </a:p>
        </p:txBody>
      </p:sp>
      <p:sp>
        <p:nvSpPr>
          <p:cNvPr id="28" name="Rounded Rectangle 27">
            <a:extLst>
              <a:ext uri="{FF2B5EF4-FFF2-40B4-BE49-F238E27FC236}">
                <a16:creationId xmlns:a16="http://schemas.microsoft.com/office/drawing/2014/main" id="{B8730A9B-7E42-814D-A9BB-7E5733E6FBF8}"/>
              </a:ext>
            </a:extLst>
          </p:cNvPr>
          <p:cNvSpPr/>
          <p:nvPr/>
        </p:nvSpPr>
        <p:spPr>
          <a:xfrm>
            <a:off x="6289613" y="1644965"/>
            <a:ext cx="2637030"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604EFF4A-B545-FB4D-B1C4-1EDF597BA938}"/>
              </a:ext>
            </a:extLst>
          </p:cNvPr>
          <p:cNvSpPr/>
          <p:nvPr/>
        </p:nvSpPr>
        <p:spPr>
          <a:xfrm>
            <a:off x="6602685" y="2988380"/>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ASL 1</a:t>
            </a:r>
          </a:p>
        </p:txBody>
      </p:sp>
      <p:sp>
        <p:nvSpPr>
          <p:cNvPr id="21" name="Rounded Rectangle 20">
            <a:extLst>
              <a:ext uri="{FF2B5EF4-FFF2-40B4-BE49-F238E27FC236}">
                <a16:creationId xmlns:a16="http://schemas.microsoft.com/office/drawing/2014/main" id="{575576E3-9A6D-0C44-B81E-52C51C3BF75A}"/>
              </a:ext>
            </a:extLst>
          </p:cNvPr>
          <p:cNvSpPr/>
          <p:nvPr/>
        </p:nvSpPr>
        <p:spPr>
          <a:xfrm>
            <a:off x="6602684" y="3409240"/>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ASL 2</a:t>
            </a:r>
          </a:p>
        </p:txBody>
      </p:sp>
      <p:sp>
        <p:nvSpPr>
          <p:cNvPr id="24" name="Rounded Rectangle 23">
            <a:extLst>
              <a:ext uri="{FF2B5EF4-FFF2-40B4-BE49-F238E27FC236}">
                <a16:creationId xmlns:a16="http://schemas.microsoft.com/office/drawing/2014/main" id="{E169D436-9C06-8047-9235-2E1CF6A0998B}"/>
              </a:ext>
            </a:extLst>
          </p:cNvPr>
          <p:cNvSpPr/>
          <p:nvPr/>
        </p:nvSpPr>
        <p:spPr>
          <a:xfrm>
            <a:off x="6602684" y="2053441"/>
            <a:ext cx="2010889" cy="8474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American Sign Language</a:t>
            </a:r>
          </a:p>
        </p:txBody>
      </p:sp>
      <p:sp>
        <p:nvSpPr>
          <p:cNvPr id="25" name="Rounded Rectangle 24">
            <a:extLst>
              <a:ext uri="{FF2B5EF4-FFF2-40B4-BE49-F238E27FC236}">
                <a16:creationId xmlns:a16="http://schemas.microsoft.com/office/drawing/2014/main" id="{21314360-8D12-FA4B-855B-91E33FF4A913}"/>
              </a:ext>
            </a:extLst>
          </p:cNvPr>
          <p:cNvSpPr/>
          <p:nvPr/>
        </p:nvSpPr>
        <p:spPr>
          <a:xfrm>
            <a:off x="6602684" y="3799863"/>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ASL 3</a:t>
            </a:r>
          </a:p>
        </p:txBody>
      </p:sp>
      <p:sp>
        <p:nvSpPr>
          <p:cNvPr id="29" name="Rounded Rectangle 28">
            <a:extLst>
              <a:ext uri="{FF2B5EF4-FFF2-40B4-BE49-F238E27FC236}">
                <a16:creationId xmlns:a16="http://schemas.microsoft.com/office/drawing/2014/main" id="{8889BE77-85CD-0A40-A4FE-8E978C78A40D}"/>
              </a:ext>
            </a:extLst>
          </p:cNvPr>
          <p:cNvSpPr/>
          <p:nvPr/>
        </p:nvSpPr>
        <p:spPr>
          <a:xfrm>
            <a:off x="6589249" y="4178512"/>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ASL 4 Honors</a:t>
            </a:r>
          </a:p>
        </p:txBody>
      </p:sp>
      <p:sp>
        <p:nvSpPr>
          <p:cNvPr id="23" name="Rounded Rectangle 22">
            <a:extLst>
              <a:ext uri="{FF2B5EF4-FFF2-40B4-BE49-F238E27FC236}">
                <a16:creationId xmlns:a16="http://schemas.microsoft.com/office/drawing/2014/main" id="{332D9BDF-D61B-6247-83E7-58D99892553C}"/>
              </a:ext>
            </a:extLst>
          </p:cNvPr>
          <p:cNvSpPr/>
          <p:nvPr/>
        </p:nvSpPr>
        <p:spPr>
          <a:xfrm>
            <a:off x="3778864" y="4224233"/>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 French</a:t>
            </a:r>
          </a:p>
        </p:txBody>
      </p:sp>
    </p:spTree>
    <p:extLst>
      <p:ext uri="{BB962C8B-B14F-4D97-AF65-F5344CB8AC3E}">
        <p14:creationId xmlns:p14="http://schemas.microsoft.com/office/powerpoint/2010/main" val="75495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982132" y="1447801"/>
            <a:ext cx="7704667" cy="3815080"/>
          </a:xfrm>
        </p:spPr>
        <p:txBody>
          <a:bodyPr>
            <a:noAutofit/>
          </a:bodyPr>
          <a:lstStyle/>
          <a:p>
            <a:r>
              <a:rPr lang="en-US" sz="2000" dirty="0"/>
              <a:t>Graduation Requirements</a:t>
            </a:r>
          </a:p>
          <a:p>
            <a:pPr lvl="1"/>
            <a:r>
              <a:rPr lang="en-US" sz="1600" dirty="0"/>
              <a:t>Courses &amp; Credits</a:t>
            </a:r>
          </a:p>
          <a:p>
            <a:pPr lvl="1"/>
            <a:r>
              <a:rPr lang="en-US" sz="1600" dirty="0"/>
              <a:t>GPA</a:t>
            </a:r>
          </a:p>
          <a:p>
            <a:pPr lvl="1"/>
            <a:r>
              <a:rPr lang="en-US" sz="1600" dirty="0"/>
              <a:t>Testing</a:t>
            </a:r>
          </a:p>
          <a:p>
            <a:r>
              <a:rPr lang="en-US" sz="2000" dirty="0"/>
              <a:t>Course Selection</a:t>
            </a:r>
          </a:p>
        </p:txBody>
      </p:sp>
    </p:spTree>
    <p:extLst>
      <p:ext uri="{BB962C8B-B14F-4D97-AF65-F5344CB8AC3E}">
        <p14:creationId xmlns:p14="http://schemas.microsoft.com/office/powerpoint/2010/main" val="618166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normAutofit fontScale="90000"/>
          </a:bodyPr>
          <a:lstStyle/>
          <a:p>
            <a:pPr algn="ctr"/>
            <a:r>
              <a:rPr lang="en-US" dirty="0"/>
              <a:t>Academy &amp; Career Technical Education</a:t>
            </a:r>
          </a:p>
        </p:txBody>
      </p:sp>
      <p:sp>
        <p:nvSpPr>
          <p:cNvPr id="6" name="Text Placeholder 2">
            <a:extLst>
              <a:ext uri="{FF2B5EF4-FFF2-40B4-BE49-F238E27FC236}">
                <a16:creationId xmlns:a16="http://schemas.microsoft.com/office/drawing/2014/main" id="{E9CA61E0-02D9-B746-B5B6-D01E9F9E8129}"/>
              </a:ext>
            </a:extLst>
          </p:cNvPr>
          <p:cNvSpPr>
            <a:spLocks noGrp="1"/>
          </p:cNvSpPr>
          <p:nvPr>
            <p:ph type="body" idx="1"/>
          </p:nvPr>
        </p:nvSpPr>
        <p:spPr>
          <a:xfrm>
            <a:off x="1268541" y="2087926"/>
            <a:ext cx="6699802" cy="3855673"/>
          </a:xfrm>
        </p:spPr>
        <p:txBody>
          <a:bodyPr>
            <a:normAutofit/>
          </a:bodyPr>
          <a:lstStyle/>
          <a:p>
            <a:pPr algn="l"/>
            <a:endParaRPr lang="en-US" dirty="0"/>
          </a:p>
          <a:p>
            <a:pPr marL="342900" indent="-342900" algn="l">
              <a:buFont typeface="Arial" charset="0"/>
              <a:buChar char="•"/>
            </a:pPr>
            <a:endParaRPr lang="en-US" dirty="0"/>
          </a:p>
        </p:txBody>
      </p:sp>
      <p:sp>
        <p:nvSpPr>
          <p:cNvPr id="7" name="Rounded Rectangle 6">
            <a:extLst>
              <a:ext uri="{FF2B5EF4-FFF2-40B4-BE49-F238E27FC236}">
                <a16:creationId xmlns:a16="http://schemas.microsoft.com/office/drawing/2014/main" id="{784CB7D5-88D4-8D4C-A566-7D2B99A2F507}"/>
              </a:ext>
            </a:extLst>
          </p:cNvPr>
          <p:cNvSpPr/>
          <p:nvPr/>
        </p:nvSpPr>
        <p:spPr>
          <a:xfrm>
            <a:off x="789708" y="1670621"/>
            <a:ext cx="3829933"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8B0E6BFA-4B58-DB47-B482-0ADCF4A82D75}"/>
              </a:ext>
            </a:extLst>
          </p:cNvPr>
          <p:cNvSpPr/>
          <p:nvPr/>
        </p:nvSpPr>
        <p:spPr>
          <a:xfrm>
            <a:off x="5184706" y="1411183"/>
            <a:ext cx="3701002" cy="487452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CEE6A9A-1824-7049-B5BA-9EDF09129DBB}"/>
              </a:ext>
            </a:extLst>
          </p:cNvPr>
          <p:cNvSpPr/>
          <p:nvPr/>
        </p:nvSpPr>
        <p:spPr>
          <a:xfrm>
            <a:off x="5834965" y="4793688"/>
            <a:ext cx="2400486" cy="497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Design (H)</a:t>
            </a:r>
          </a:p>
        </p:txBody>
      </p:sp>
      <p:sp>
        <p:nvSpPr>
          <p:cNvPr id="9" name="Rounded Rectangle 8">
            <a:extLst>
              <a:ext uri="{FF2B5EF4-FFF2-40B4-BE49-F238E27FC236}">
                <a16:creationId xmlns:a16="http://schemas.microsoft.com/office/drawing/2014/main" id="{15C922A8-B13B-2845-8CEA-FC8AFC642532}"/>
              </a:ext>
            </a:extLst>
          </p:cNvPr>
          <p:cNvSpPr/>
          <p:nvPr/>
        </p:nvSpPr>
        <p:spPr>
          <a:xfrm>
            <a:off x="1103344" y="3590844"/>
            <a:ext cx="3074150" cy="559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r>
              <a:rPr lang="en-US" baseline="30000" dirty="0"/>
              <a:t>th</a:t>
            </a:r>
            <a:r>
              <a:rPr lang="en-US" dirty="0"/>
              <a:t> Grade-</a:t>
            </a:r>
          </a:p>
          <a:p>
            <a:pPr algn="ctr"/>
            <a:r>
              <a:rPr lang="en-US" dirty="0"/>
              <a:t>Nutrition &amp; Food Science</a:t>
            </a:r>
          </a:p>
        </p:txBody>
      </p:sp>
      <p:sp>
        <p:nvSpPr>
          <p:cNvPr id="14" name="Rounded Rectangle 13">
            <a:extLst>
              <a:ext uri="{FF2B5EF4-FFF2-40B4-BE49-F238E27FC236}">
                <a16:creationId xmlns:a16="http://schemas.microsoft.com/office/drawing/2014/main" id="{0C99D73C-3985-C948-BDA3-597588B66EF6}"/>
              </a:ext>
            </a:extLst>
          </p:cNvPr>
          <p:cNvSpPr/>
          <p:nvPr/>
        </p:nvSpPr>
        <p:spPr>
          <a:xfrm>
            <a:off x="6029763" y="5679523"/>
            <a:ext cx="2010888"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Early Childhood</a:t>
            </a:r>
          </a:p>
        </p:txBody>
      </p:sp>
      <p:sp>
        <p:nvSpPr>
          <p:cNvPr id="18" name="Rounded Rectangle 17">
            <a:extLst>
              <a:ext uri="{FF2B5EF4-FFF2-40B4-BE49-F238E27FC236}">
                <a16:creationId xmlns:a16="http://schemas.microsoft.com/office/drawing/2014/main" id="{0F945672-89DA-5E4C-8653-60669CA7FF0C}"/>
              </a:ext>
            </a:extLst>
          </p:cNvPr>
          <p:cNvSpPr/>
          <p:nvPr/>
        </p:nvSpPr>
        <p:spPr>
          <a:xfrm>
            <a:off x="1156003" y="1967772"/>
            <a:ext cx="3074150" cy="7990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Culinary Academy</a:t>
            </a:r>
          </a:p>
        </p:txBody>
      </p:sp>
      <p:sp>
        <p:nvSpPr>
          <p:cNvPr id="19" name="Rounded Rectangle 18">
            <a:extLst>
              <a:ext uri="{FF2B5EF4-FFF2-40B4-BE49-F238E27FC236}">
                <a16:creationId xmlns:a16="http://schemas.microsoft.com/office/drawing/2014/main" id="{4656C94E-490D-7848-8605-D26384F3E90F}"/>
              </a:ext>
            </a:extLst>
          </p:cNvPr>
          <p:cNvSpPr/>
          <p:nvPr/>
        </p:nvSpPr>
        <p:spPr>
          <a:xfrm>
            <a:off x="5360859" y="1611093"/>
            <a:ext cx="3348701" cy="7945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aseline="30000" dirty="0"/>
          </a:p>
          <a:p>
            <a:pPr algn="ctr"/>
            <a:r>
              <a:rPr lang="en-US" sz="1600" dirty="0"/>
              <a:t>Career Technical Education</a:t>
            </a:r>
          </a:p>
        </p:txBody>
      </p:sp>
      <p:sp>
        <p:nvSpPr>
          <p:cNvPr id="22" name="Rounded Rectangle 21">
            <a:extLst>
              <a:ext uri="{FF2B5EF4-FFF2-40B4-BE49-F238E27FC236}">
                <a16:creationId xmlns:a16="http://schemas.microsoft.com/office/drawing/2014/main" id="{E722B123-19FC-C14C-9528-FF52A197C368}"/>
              </a:ext>
            </a:extLst>
          </p:cNvPr>
          <p:cNvSpPr/>
          <p:nvPr/>
        </p:nvSpPr>
        <p:spPr>
          <a:xfrm>
            <a:off x="5932364" y="5350837"/>
            <a:ext cx="2205687" cy="247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Design (FA) (H)</a:t>
            </a:r>
          </a:p>
        </p:txBody>
      </p:sp>
      <p:pic>
        <p:nvPicPr>
          <p:cNvPr id="26" name="Picture 25" descr="A picture containing indoor, ceiling, floor, kitchen&#10;&#10;Description automatically generated">
            <a:extLst>
              <a:ext uri="{FF2B5EF4-FFF2-40B4-BE49-F238E27FC236}">
                <a16:creationId xmlns:a16="http://schemas.microsoft.com/office/drawing/2014/main" id="{2488DA88-32FD-2F4A-907A-4C6CC31B803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02690" y="2593098"/>
            <a:ext cx="1380775" cy="903371"/>
          </a:xfrm>
          <a:prstGeom prst="rect">
            <a:avLst/>
          </a:prstGeom>
        </p:spPr>
      </p:pic>
      <p:sp>
        <p:nvSpPr>
          <p:cNvPr id="23" name="Rounded Rectangle 22">
            <a:extLst>
              <a:ext uri="{FF2B5EF4-FFF2-40B4-BE49-F238E27FC236}">
                <a16:creationId xmlns:a16="http://schemas.microsoft.com/office/drawing/2014/main" id="{05A8CED5-07D4-6F4A-9F41-2312B1A3A2D6}"/>
              </a:ext>
            </a:extLst>
          </p:cNvPr>
          <p:cNvSpPr/>
          <p:nvPr/>
        </p:nvSpPr>
        <p:spPr>
          <a:xfrm>
            <a:off x="6029765" y="2496639"/>
            <a:ext cx="2010888" cy="794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Business Entrepreneurship Principles (H)</a:t>
            </a:r>
          </a:p>
        </p:txBody>
      </p:sp>
      <p:sp>
        <p:nvSpPr>
          <p:cNvPr id="27" name="Rounded Rectangle 26">
            <a:extLst>
              <a:ext uri="{FF2B5EF4-FFF2-40B4-BE49-F238E27FC236}">
                <a16:creationId xmlns:a16="http://schemas.microsoft.com/office/drawing/2014/main" id="{E57E78E6-8AB9-C348-8C64-B525189D003A}"/>
              </a:ext>
            </a:extLst>
          </p:cNvPr>
          <p:cNvSpPr/>
          <p:nvPr/>
        </p:nvSpPr>
        <p:spPr>
          <a:xfrm>
            <a:off x="6029764" y="3939469"/>
            <a:ext cx="2010888" cy="794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Accounting (H), Management, Business Analysis </a:t>
            </a:r>
          </a:p>
        </p:txBody>
      </p:sp>
      <p:sp>
        <p:nvSpPr>
          <p:cNvPr id="28" name="Rounded Rectangle 27">
            <a:extLst>
              <a:ext uri="{FF2B5EF4-FFF2-40B4-BE49-F238E27FC236}">
                <a16:creationId xmlns:a16="http://schemas.microsoft.com/office/drawing/2014/main" id="{6CAEFD90-CC39-C342-8155-987DCD121705}"/>
              </a:ext>
            </a:extLst>
          </p:cNvPr>
          <p:cNvSpPr/>
          <p:nvPr/>
        </p:nvSpPr>
        <p:spPr>
          <a:xfrm>
            <a:off x="1103344" y="4250451"/>
            <a:ext cx="3074150" cy="403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r>
              <a:rPr lang="en-US" baseline="30000" dirty="0"/>
              <a:t>th</a:t>
            </a:r>
            <a:r>
              <a:rPr lang="en-US" dirty="0"/>
              <a:t> Grade-Culinary Arts 1</a:t>
            </a:r>
          </a:p>
        </p:txBody>
      </p:sp>
      <p:sp>
        <p:nvSpPr>
          <p:cNvPr id="29" name="Rounded Rectangle 28">
            <a:extLst>
              <a:ext uri="{FF2B5EF4-FFF2-40B4-BE49-F238E27FC236}">
                <a16:creationId xmlns:a16="http://schemas.microsoft.com/office/drawing/2014/main" id="{F6FFDE7F-C79A-DB46-AED1-10E4676BA213}"/>
              </a:ext>
            </a:extLst>
          </p:cNvPr>
          <p:cNvSpPr/>
          <p:nvPr/>
        </p:nvSpPr>
        <p:spPr>
          <a:xfrm>
            <a:off x="1103344" y="4748424"/>
            <a:ext cx="3074150" cy="403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11th Grade-Culinary Arts 2</a:t>
            </a:r>
          </a:p>
        </p:txBody>
      </p:sp>
      <p:sp>
        <p:nvSpPr>
          <p:cNvPr id="30" name="Rounded Rectangle 29">
            <a:extLst>
              <a:ext uri="{FF2B5EF4-FFF2-40B4-BE49-F238E27FC236}">
                <a16:creationId xmlns:a16="http://schemas.microsoft.com/office/drawing/2014/main" id="{E9621F3E-4F61-E040-A938-7D123463275A}"/>
              </a:ext>
            </a:extLst>
          </p:cNvPr>
          <p:cNvSpPr/>
          <p:nvPr/>
        </p:nvSpPr>
        <p:spPr>
          <a:xfrm>
            <a:off x="1107861" y="5261168"/>
            <a:ext cx="3074150" cy="403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r>
              <a:rPr lang="en-US" baseline="30000" dirty="0"/>
              <a:t>th</a:t>
            </a:r>
            <a:r>
              <a:rPr lang="en-US" dirty="0"/>
              <a:t> Grade-Culinary Arts 3 &amp; 4</a:t>
            </a:r>
          </a:p>
        </p:txBody>
      </p:sp>
      <p:sp>
        <p:nvSpPr>
          <p:cNvPr id="20" name="Rounded Rectangle 19">
            <a:extLst>
              <a:ext uri="{FF2B5EF4-FFF2-40B4-BE49-F238E27FC236}">
                <a16:creationId xmlns:a16="http://schemas.microsoft.com/office/drawing/2014/main" id="{C5B3CEFE-8CB1-D94A-B8E8-D71E03748573}"/>
              </a:ext>
            </a:extLst>
          </p:cNvPr>
          <p:cNvSpPr/>
          <p:nvPr/>
        </p:nvSpPr>
        <p:spPr>
          <a:xfrm>
            <a:off x="6029764" y="3350926"/>
            <a:ext cx="2010888" cy="497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Info Tech (FA)</a:t>
            </a:r>
          </a:p>
        </p:txBody>
      </p:sp>
    </p:spTree>
    <p:extLst>
      <p:ext uri="{BB962C8B-B14F-4D97-AF65-F5344CB8AC3E}">
        <p14:creationId xmlns:p14="http://schemas.microsoft.com/office/powerpoint/2010/main" val="275600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normAutofit/>
          </a:bodyPr>
          <a:lstStyle/>
          <a:p>
            <a:pPr algn="ctr"/>
            <a:r>
              <a:rPr lang="en-US" dirty="0"/>
              <a:t>Career Technical Education</a:t>
            </a:r>
          </a:p>
        </p:txBody>
      </p:sp>
      <p:sp>
        <p:nvSpPr>
          <p:cNvPr id="4" name="Text Placeholder 3">
            <a:extLst>
              <a:ext uri="{FF2B5EF4-FFF2-40B4-BE49-F238E27FC236}">
                <a16:creationId xmlns:a16="http://schemas.microsoft.com/office/drawing/2014/main" id="{DF9AD411-0718-724C-98FB-E3457D42AF0C}"/>
              </a:ext>
            </a:extLst>
          </p:cNvPr>
          <p:cNvSpPr>
            <a:spLocks noGrp="1"/>
          </p:cNvSpPr>
          <p:nvPr>
            <p:ph type="body" idx="1"/>
          </p:nvPr>
        </p:nvSpPr>
        <p:spPr/>
        <p:txBody>
          <a:bodyPr/>
          <a:lstStyle/>
          <a:p>
            <a:endParaRPr lang="en-US"/>
          </a:p>
        </p:txBody>
      </p:sp>
      <p:sp>
        <p:nvSpPr>
          <p:cNvPr id="20" name="Text Placeholder 2">
            <a:extLst>
              <a:ext uri="{FF2B5EF4-FFF2-40B4-BE49-F238E27FC236}">
                <a16:creationId xmlns:a16="http://schemas.microsoft.com/office/drawing/2014/main" id="{6DA2EE05-B4D1-C14E-AD6C-CDF9AC186CE6}"/>
              </a:ext>
            </a:extLst>
          </p:cNvPr>
          <p:cNvSpPr txBox="1">
            <a:spLocks/>
          </p:cNvSpPr>
          <p:nvPr/>
        </p:nvSpPr>
        <p:spPr>
          <a:xfrm>
            <a:off x="1268541" y="2087926"/>
            <a:ext cx="6699802" cy="3855673"/>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endParaRPr lang="en-US"/>
          </a:p>
          <a:p>
            <a:pPr marL="342900" indent="-342900" algn="l">
              <a:buFont typeface="Arial" charset="0"/>
              <a:buChar char="•"/>
            </a:pPr>
            <a:endParaRPr lang="en-US" dirty="0"/>
          </a:p>
        </p:txBody>
      </p:sp>
      <p:sp>
        <p:nvSpPr>
          <p:cNvPr id="21" name="Rounded Rectangle 20">
            <a:extLst>
              <a:ext uri="{FF2B5EF4-FFF2-40B4-BE49-F238E27FC236}">
                <a16:creationId xmlns:a16="http://schemas.microsoft.com/office/drawing/2014/main" id="{52F2E7B4-62A7-BD4D-A7E0-87F5653FDF79}"/>
              </a:ext>
            </a:extLst>
          </p:cNvPr>
          <p:cNvSpPr/>
          <p:nvPr/>
        </p:nvSpPr>
        <p:spPr>
          <a:xfrm>
            <a:off x="404850" y="1713281"/>
            <a:ext cx="1961158"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9564D87E-077E-DB47-8FFC-259494519120}"/>
              </a:ext>
            </a:extLst>
          </p:cNvPr>
          <p:cNvSpPr/>
          <p:nvPr/>
        </p:nvSpPr>
        <p:spPr>
          <a:xfrm>
            <a:off x="2558691" y="1713281"/>
            <a:ext cx="1961158"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F0225BBC-BCDE-A54B-B57A-C2BBD4CD325F}"/>
              </a:ext>
            </a:extLst>
          </p:cNvPr>
          <p:cNvSpPr/>
          <p:nvPr/>
        </p:nvSpPr>
        <p:spPr>
          <a:xfrm>
            <a:off x="515830" y="3272570"/>
            <a:ext cx="1734216" cy="537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Info Tech</a:t>
            </a:r>
          </a:p>
        </p:txBody>
      </p:sp>
      <p:sp>
        <p:nvSpPr>
          <p:cNvPr id="31" name="Rounded Rectangle 30">
            <a:extLst>
              <a:ext uri="{FF2B5EF4-FFF2-40B4-BE49-F238E27FC236}">
                <a16:creationId xmlns:a16="http://schemas.microsoft.com/office/drawing/2014/main" id="{72BB58BF-B7FC-3644-BF0A-4C287E21FAE7}"/>
              </a:ext>
            </a:extLst>
          </p:cNvPr>
          <p:cNvSpPr/>
          <p:nvPr/>
        </p:nvSpPr>
        <p:spPr>
          <a:xfrm>
            <a:off x="2769140" y="3405431"/>
            <a:ext cx="1495496" cy="462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Early Childhood 1</a:t>
            </a:r>
          </a:p>
        </p:txBody>
      </p:sp>
      <p:sp>
        <p:nvSpPr>
          <p:cNvPr id="32" name="Rounded Rectangle 31">
            <a:extLst>
              <a:ext uri="{FF2B5EF4-FFF2-40B4-BE49-F238E27FC236}">
                <a16:creationId xmlns:a16="http://schemas.microsoft.com/office/drawing/2014/main" id="{C2D31228-1438-D64F-B96D-B8BB57D7D1D4}"/>
              </a:ext>
            </a:extLst>
          </p:cNvPr>
          <p:cNvSpPr/>
          <p:nvPr/>
        </p:nvSpPr>
        <p:spPr>
          <a:xfrm>
            <a:off x="2789644" y="4020111"/>
            <a:ext cx="1495496" cy="462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Early Childhood 2</a:t>
            </a:r>
          </a:p>
        </p:txBody>
      </p:sp>
      <p:sp>
        <p:nvSpPr>
          <p:cNvPr id="33" name="Rounded Rectangle 32">
            <a:extLst>
              <a:ext uri="{FF2B5EF4-FFF2-40B4-BE49-F238E27FC236}">
                <a16:creationId xmlns:a16="http://schemas.microsoft.com/office/drawing/2014/main" id="{EE27ED8D-810E-B845-8C4F-894B3A83454F}"/>
              </a:ext>
            </a:extLst>
          </p:cNvPr>
          <p:cNvSpPr/>
          <p:nvPr/>
        </p:nvSpPr>
        <p:spPr>
          <a:xfrm>
            <a:off x="510434" y="1823295"/>
            <a:ext cx="1734216" cy="6284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Technical Design</a:t>
            </a:r>
          </a:p>
        </p:txBody>
      </p:sp>
      <p:sp>
        <p:nvSpPr>
          <p:cNvPr id="34" name="Rounded Rectangle 33">
            <a:extLst>
              <a:ext uri="{FF2B5EF4-FFF2-40B4-BE49-F238E27FC236}">
                <a16:creationId xmlns:a16="http://schemas.microsoft.com/office/drawing/2014/main" id="{E3A18178-1359-834F-AEB2-DFDAE2E7C898}"/>
              </a:ext>
            </a:extLst>
          </p:cNvPr>
          <p:cNvSpPr/>
          <p:nvPr/>
        </p:nvSpPr>
        <p:spPr>
          <a:xfrm>
            <a:off x="2711213" y="1833031"/>
            <a:ext cx="1625791" cy="68004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Early Childhood</a:t>
            </a:r>
          </a:p>
        </p:txBody>
      </p:sp>
      <p:sp>
        <p:nvSpPr>
          <p:cNvPr id="35" name="Rounded Rectangle 34">
            <a:extLst>
              <a:ext uri="{FF2B5EF4-FFF2-40B4-BE49-F238E27FC236}">
                <a16:creationId xmlns:a16="http://schemas.microsoft.com/office/drawing/2014/main" id="{82A952D3-9EAC-D944-81E6-050DF825A467}"/>
              </a:ext>
            </a:extLst>
          </p:cNvPr>
          <p:cNvSpPr/>
          <p:nvPr/>
        </p:nvSpPr>
        <p:spPr>
          <a:xfrm>
            <a:off x="2769140" y="4564288"/>
            <a:ext cx="1495496" cy="497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Early Childhood 3</a:t>
            </a:r>
          </a:p>
        </p:txBody>
      </p:sp>
      <p:sp>
        <p:nvSpPr>
          <p:cNvPr id="36" name="Rounded Rectangle 35">
            <a:extLst>
              <a:ext uri="{FF2B5EF4-FFF2-40B4-BE49-F238E27FC236}">
                <a16:creationId xmlns:a16="http://schemas.microsoft.com/office/drawing/2014/main" id="{C29223FB-7E8B-9542-9CBE-6B48988C4763}"/>
              </a:ext>
            </a:extLst>
          </p:cNvPr>
          <p:cNvSpPr/>
          <p:nvPr/>
        </p:nvSpPr>
        <p:spPr>
          <a:xfrm>
            <a:off x="510434" y="3954807"/>
            <a:ext cx="1734216" cy="48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Design 1</a:t>
            </a:r>
          </a:p>
        </p:txBody>
      </p:sp>
      <p:sp>
        <p:nvSpPr>
          <p:cNvPr id="37" name="Rounded Rectangle 36">
            <a:extLst>
              <a:ext uri="{FF2B5EF4-FFF2-40B4-BE49-F238E27FC236}">
                <a16:creationId xmlns:a16="http://schemas.microsoft.com/office/drawing/2014/main" id="{A036AC8C-68E5-FE4B-B924-FDCF4C988A1A}"/>
              </a:ext>
            </a:extLst>
          </p:cNvPr>
          <p:cNvSpPr/>
          <p:nvPr/>
        </p:nvSpPr>
        <p:spPr>
          <a:xfrm>
            <a:off x="528646" y="4548835"/>
            <a:ext cx="1716004" cy="525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Design 2</a:t>
            </a:r>
          </a:p>
        </p:txBody>
      </p:sp>
      <p:sp>
        <p:nvSpPr>
          <p:cNvPr id="38" name="Rounded Rectangle 37">
            <a:extLst>
              <a:ext uri="{FF2B5EF4-FFF2-40B4-BE49-F238E27FC236}">
                <a16:creationId xmlns:a16="http://schemas.microsoft.com/office/drawing/2014/main" id="{D41F01B6-8C9F-9843-8684-FCF161B474BC}"/>
              </a:ext>
            </a:extLst>
          </p:cNvPr>
          <p:cNvSpPr/>
          <p:nvPr/>
        </p:nvSpPr>
        <p:spPr>
          <a:xfrm>
            <a:off x="519164" y="5193147"/>
            <a:ext cx="1716003" cy="48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Design 3</a:t>
            </a:r>
          </a:p>
        </p:txBody>
      </p:sp>
      <p:sp>
        <p:nvSpPr>
          <p:cNvPr id="39" name="Rounded Rectangle 38">
            <a:extLst>
              <a:ext uri="{FF2B5EF4-FFF2-40B4-BE49-F238E27FC236}">
                <a16:creationId xmlns:a16="http://schemas.microsoft.com/office/drawing/2014/main" id="{BD842E30-52C1-B04B-9BC7-9D8CE1F0ED15}"/>
              </a:ext>
            </a:extLst>
          </p:cNvPr>
          <p:cNvSpPr/>
          <p:nvPr/>
        </p:nvSpPr>
        <p:spPr>
          <a:xfrm>
            <a:off x="4643633" y="1750638"/>
            <a:ext cx="1991848"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DFA1A956-1405-8E4E-B224-5AAF22E44F05}"/>
              </a:ext>
            </a:extLst>
          </p:cNvPr>
          <p:cNvSpPr/>
          <p:nvPr/>
        </p:nvSpPr>
        <p:spPr>
          <a:xfrm>
            <a:off x="4875285" y="3353143"/>
            <a:ext cx="1518899" cy="556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Info Tech</a:t>
            </a:r>
          </a:p>
        </p:txBody>
      </p:sp>
      <p:sp>
        <p:nvSpPr>
          <p:cNvPr id="41" name="Rounded Rectangle 40">
            <a:extLst>
              <a:ext uri="{FF2B5EF4-FFF2-40B4-BE49-F238E27FC236}">
                <a16:creationId xmlns:a16="http://schemas.microsoft.com/office/drawing/2014/main" id="{C5D6593A-59FA-7A46-921C-28214AF1F464}"/>
              </a:ext>
            </a:extLst>
          </p:cNvPr>
          <p:cNvSpPr/>
          <p:nvPr/>
        </p:nvSpPr>
        <p:spPr>
          <a:xfrm>
            <a:off x="4875285" y="3998699"/>
            <a:ext cx="1518899" cy="457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Design 1</a:t>
            </a:r>
          </a:p>
        </p:txBody>
      </p:sp>
      <p:sp>
        <p:nvSpPr>
          <p:cNvPr id="42" name="Rounded Rectangle 41">
            <a:extLst>
              <a:ext uri="{FF2B5EF4-FFF2-40B4-BE49-F238E27FC236}">
                <a16:creationId xmlns:a16="http://schemas.microsoft.com/office/drawing/2014/main" id="{7D4E248E-AC02-394A-8512-776D3445158F}"/>
              </a:ext>
            </a:extLst>
          </p:cNvPr>
          <p:cNvSpPr/>
          <p:nvPr/>
        </p:nvSpPr>
        <p:spPr>
          <a:xfrm>
            <a:off x="4884334" y="1897234"/>
            <a:ext cx="1518900" cy="6155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Design</a:t>
            </a:r>
          </a:p>
        </p:txBody>
      </p:sp>
      <p:sp>
        <p:nvSpPr>
          <p:cNvPr id="43" name="Rounded Rectangle 42">
            <a:extLst>
              <a:ext uri="{FF2B5EF4-FFF2-40B4-BE49-F238E27FC236}">
                <a16:creationId xmlns:a16="http://schemas.microsoft.com/office/drawing/2014/main" id="{C3C11BA9-3EE0-9F4F-9DDB-7DB4FE3823D7}"/>
              </a:ext>
            </a:extLst>
          </p:cNvPr>
          <p:cNvSpPr/>
          <p:nvPr/>
        </p:nvSpPr>
        <p:spPr>
          <a:xfrm>
            <a:off x="4905083" y="4582908"/>
            <a:ext cx="1518899" cy="457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Design 2</a:t>
            </a:r>
          </a:p>
        </p:txBody>
      </p:sp>
      <p:sp>
        <p:nvSpPr>
          <p:cNvPr id="44" name="Rounded Rectangle 43">
            <a:extLst>
              <a:ext uri="{FF2B5EF4-FFF2-40B4-BE49-F238E27FC236}">
                <a16:creationId xmlns:a16="http://schemas.microsoft.com/office/drawing/2014/main" id="{F1A1EF47-3FB4-C444-9DFC-16A38D0AF768}"/>
              </a:ext>
            </a:extLst>
          </p:cNvPr>
          <p:cNvSpPr/>
          <p:nvPr/>
        </p:nvSpPr>
        <p:spPr>
          <a:xfrm>
            <a:off x="4914189" y="5167118"/>
            <a:ext cx="1518899" cy="483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Design 3</a:t>
            </a:r>
          </a:p>
        </p:txBody>
      </p:sp>
      <p:sp>
        <p:nvSpPr>
          <p:cNvPr id="45" name="Rounded Rectangle 44">
            <a:extLst>
              <a:ext uri="{FF2B5EF4-FFF2-40B4-BE49-F238E27FC236}">
                <a16:creationId xmlns:a16="http://schemas.microsoft.com/office/drawing/2014/main" id="{12416441-6666-DD4C-BAEC-60AED898C1D7}"/>
              </a:ext>
            </a:extLst>
          </p:cNvPr>
          <p:cNvSpPr/>
          <p:nvPr/>
        </p:nvSpPr>
        <p:spPr>
          <a:xfrm>
            <a:off x="2769140" y="5143089"/>
            <a:ext cx="1495496" cy="470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Early Childhood 4 </a:t>
            </a:r>
          </a:p>
        </p:txBody>
      </p:sp>
      <p:sp>
        <p:nvSpPr>
          <p:cNvPr id="46" name="Rounded Rectangle 45">
            <a:extLst>
              <a:ext uri="{FF2B5EF4-FFF2-40B4-BE49-F238E27FC236}">
                <a16:creationId xmlns:a16="http://schemas.microsoft.com/office/drawing/2014/main" id="{94DB849E-B620-1345-9213-5D2E66A5BBA1}"/>
              </a:ext>
            </a:extLst>
          </p:cNvPr>
          <p:cNvSpPr/>
          <p:nvPr/>
        </p:nvSpPr>
        <p:spPr>
          <a:xfrm>
            <a:off x="6812085" y="1740141"/>
            <a:ext cx="2157532" cy="411891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E1855258-67DB-9243-9E37-53C01E8277D3}"/>
              </a:ext>
            </a:extLst>
          </p:cNvPr>
          <p:cNvSpPr/>
          <p:nvPr/>
        </p:nvSpPr>
        <p:spPr>
          <a:xfrm>
            <a:off x="7098047" y="3497307"/>
            <a:ext cx="1645243" cy="418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Info Tech/BEP</a:t>
            </a:r>
          </a:p>
        </p:txBody>
      </p:sp>
      <p:sp>
        <p:nvSpPr>
          <p:cNvPr id="48" name="Rounded Rectangle 47">
            <a:extLst>
              <a:ext uri="{FF2B5EF4-FFF2-40B4-BE49-F238E27FC236}">
                <a16:creationId xmlns:a16="http://schemas.microsoft.com/office/drawing/2014/main" id="{3D77D14C-AF7C-5A44-BC1B-02A68D1DCCE6}"/>
              </a:ext>
            </a:extLst>
          </p:cNvPr>
          <p:cNvSpPr/>
          <p:nvPr/>
        </p:nvSpPr>
        <p:spPr>
          <a:xfrm>
            <a:off x="7081207" y="4028265"/>
            <a:ext cx="1645243" cy="29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Accounting 1</a:t>
            </a:r>
          </a:p>
        </p:txBody>
      </p:sp>
      <p:sp>
        <p:nvSpPr>
          <p:cNvPr id="49" name="Rounded Rectangle 48">
            <a:extLst>
              <a:ext uri="{FF2B5EF4-FFF2-40B4-BE49-F238E27FC236}">
                <a16:creationId xmlns:a16="http://schemas.microsoft.com/office/drawing/2014/main" id="{22476451-4308-5243-9928-28A162A8C522}"/>
              </a:ext>
            </a:extLst>
          </p:cNvPr>
          <p:cNvSpPr/>
          <p:nvPr/>
        </p:nvSpPr>
        <p:spPr>
          <a:xfrm>
            <a:off x="7012477" y="1830930"/>
            <a:ext cx="1780450" cy="6155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Business &amp; Entrepreneurship</a:t>
            </a:r>
          </a:p>
        </p:txBody>
      </p:sp>
      <p:sp>
        <p:nvSpPr>
          <p:cNvPr id="50" name="Rounded Rectangle 49">
            <a:extLst>
              <a:ext uri="{FF2B5EF4-FFF2-40B4-BE49-F238E27FC236}">
                <a16:creationId xmlns:a16="http://schemas.microsoft.com/office/drawing/2014/main" id="{F12648D2-3B09-DC49-A7B3-FABC60591222}"/>
              </a:ext>
            </a:extLst>
          </p:cNvPr>
          <p:cNvSpPr/>
          <p:nvPr/>
        </p:nvSpPr>
        <p:spPr>
          <a:xfrm>
            <a:off x="7093907" y="4419540"/>
            <a:ext cx="1645243" cy="490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Management &amp; HR</a:t>
            </a:r>
          </a:p>
        </p:txBody>
      </p:sp>
      <p:sp>
        <p:nvSpPr>
          <p:cNvPr id="51" name="Rounded Rectangle 50">
            <a:extLst>
              <a:ext uri="{FF2B5EF4-FFF2-40B4-BE49-F238E27FC236}">
                <a16:creationId xmlns:a16="http://schemas.microsoft.com/office/drawing/2014/main" id="{75AF5929-526C-B240-A693-EE290F7D7414}"/>
              </a:ext>
            </a:extLst>
          </p:cNvPr>
          <p:cNvSpPr/>
          <p:nvPr/>
        </p:nvSpPr>
        <p:spPr>
          <a:xfrm>
            <a:off x="7080081" y="5006279"/>
            <a:ext cx="1645243" cy="490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Business Analysis</a:t>
            </a:r>
          </a:p>
        </p:txBody>
      </p:sp>
      <p:pic>
        <p:nvPicPr>
          <p:cNvPr id="10" name="Picture 9" descr="A picture containing sky, outdoor, building, government building&#10;&#10;Description automatically generated">
            <a:extLst>
              <a:ext uri="{FF2B5EF4-FFF2-40B4-BE49-F238E27FC236}">
                <a16:creationId xmlns:a16="http://schemas.microsoft.com/office/drawing/2014/main" id="{9D53E85C-7B8E-9340-B60D-E7A19240351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694" y="2378707"/>
            <a:ext cx="1455489" cy="971270"/>
          </a:xfrm>
          <a:prstGeom prst="rect">
            <a:avLst/>
          </a:prstGeom>
        </p:spPr>
      </p:pic>
      <p:pic>
        <p:nvPicPr>
          <p:cNvPr id="12" name="Picture 11" descr="A group of children playing a board game&#10;&#10;Description automatically generated with medium confidence">
            <a:extLst>
              <a:ext uri="{FF2B5EF4-FFF2-40B4-BE49-F238E27FC236}">
                <a16:creationId xmlns:a16="http://schemas.microsoft.com/office/drawing/2014/main" id="{DB0866C5-5385-564F-B8FE-AD89A6697A0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06198" y="2354710"/>
            <a:ext cx="1534593" cy="1022057"/>
          </a:xfrm>
          <a:prstGeom prst="rect">
            <a:avLst/>
          </a:prstGeom>
        </p:spPr>
      </p:pic>
      <p:pic>
        <p:nvPicPr>
          <p:cNvPr id="16" name="Picture 15" descr="A close up of a digital screen&#10;&#10;Description automatically generated with low confidence">
            <a:extLst>
              <a:ext uri="{FF2B5EF4-FFF2-40B4-BE49-F238E27FC236}">
                <a16:creationId xmlns:a16="http://schemas.microsoft.com/office/drawing/2014/main" id="{9311FFE1-B7CB-0A4B-A051-4DD81D89B8C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99844" y="2373430"/>
            <a:ext cx="1329376" cy="961988"/>
          </a:xfrm>
          <a:prstGeom prst="rect">
            <a:avLst/>
          </a:prstGeom>
        </p:spPr>
      </p:pic>
      <p:pic>
        <p:nvPicPr>
          <p:cNvPr id="53" name="Picture 52" descr="Icon&#10;&#10;Description automatically generated with medium confidence">
            <a:extLst>
              <a:ext uri="{FF2B5EF4-FFF2-40B4-BE49-F238E27FC236}">
                <a16:creationId xmlns:a16="http://schemas.microsoft.com/office/drawing/2014/main" id="{CA781D7C-0D27-5A4F-8890-2C3E013B0B0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219882" y="2366201"/>
            <a:ext cx="1401574" cy="1116189"/>
          </a:xfrm>
          <a:prstGeom prst="rect">
            <a:avLst/>
          </a:prstGeom>
        </p:spPr>
      </p:pic>
    </p:spTree>
    <p:extLst>
      <p:ext uri="{BB962C8B-B14F-4D97-AF65-F5344CB8AC3E}">
        <p14:creationId xmlns:p14="http://schemas.microsoft.com/office/powerpoint/2010/main" val="426877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normAutofit/>
          </a:bodyPr>
          <a:lstStyle/>
          <a:p>
            <a:pPr algn="ctr"/>
            <a:r>
              <a:rPr lang="en-US" dirty="0"/>
              <a:t>Final Check</a:t>
            </a:r>
          </a:p>
        </p:txBody>
      </p:sp>
      <p:sp>
        <p:nvSpPr>
          <p:cNvPr id="5" name="Text Placeholder 4">
            <a:extLst>
              <a:ext uri="{FF2B5EF4-FFF2-40B4-BE49-F238E27FC236}">
                <a16:creationId xmlns:a16="http://schemas.microsoft.com/office/drawing/2014/main" id="{EDBEECBE-83C1-A142-9C88-752476579956}"/>
              </a:ext>
            </a:extLst>
          </p:cNvPr>
          <p:cNvSpPr>
            <a:spLocks noGrp="1"/>
          </p:cNvSpPr>
          <p:nvPr>
            <p:ph type="body" idx="1"/>
          </p:nvPr>
        </p:nvSpPr>
        <p:spPr>
          <a:xfrm>
            <a:off x="961762" y="1521870"/>
            <a:ext cx="6699802" cy="5142166"/>
          </a:xfrm>
        </p:spPr>
        <p:txBody>
          <a:bodyPr>
            <a:noAutofit/>
          </a:bodyPr>
          <a:lstStyle/>
          <a:p>
            <a:pPr marL="285750" indent="-285750" algn="l">
              <a:buFont typeface="Arial" panose="020B0604020202020204" pitchFamily="34" charset="0"/>
              <a:buChar char="•"/>
            </a:pPr>
            <a:r>
              <a:rPr lang="en-US" dirty="0"/>
              <a:t>6 PRIMARY courses </a:t>
            </a:r>
          </a:p>
          <a:p>
            <a:pPr marL="285750" indent="-285750" algn="l">
              <a:buFont typeface="Arial" panose="020B0604020202020204" pitchFamily="34" charset="0"/>
              <a:buChar char="•"/>
            </a:pPr>
            <a:r>
              <a:rPr lang="en-US" dirty="0"/>
              <a:t>4 core courses</a:t>
            </a:r>
          </a:p>
          <a:p>
            <a:pPr marL="742950" lvl="1" indent="-285750">
              <a:buFont typeface="Arial" panose="020B0604020202020204" pitchFamily="34" charset="0"/>
              <a:buChar char="•"/>
            </a:pPr>
            <a:r>
              <a:rPr lang="en-US" sz="1600" dirty="0">
                <a:solidFill>
                  <a:schemeClr val="tx1"/>
                </a:solidFill>
              </a:rPr>
              <a:t>1 English class</a:t>
            </a:r>
          </a:p>
          <a:p>
            <a:pPr marL="742950" lvl="1" indent="-285750">
              <a:buFont typeface="Arial" panose="020B0604020202020204" pitchFamily="34" charset="0"/>
              <a:buChar char="•"/>
            </a:pPr>
            <a:r>
              <a:rPr lang="en-US" sz="1600" dirty="0">
                <a:solidFill>
                  <a:schemeClr val="tx1"/>
                </a:solidFill>
              </a:rPr>
              <a:t>1 Mathematics class</a:t>
            </a:r>
          </a:p>
          <a:p>
            <a:pPr marL="742950" lvl="1" indent="-285750">
              <a:buFont typeface="Arial" panose="020B0604020202020204" pitchFamily="34" charset="0"/>
              <a:buChar char="•"/>
            </a:pPr>
            <a:r>
              <a:rPr lang="en-US" sz="1600" dirty="0">
                <a:solidFill>
                  <a:schemeClr val="tx1"/>
                </a:solidFill>
              </a:rPr>
              <a:t>1 Science class</a:t>
            </a:r>
          </a:p>
          <a:p>
            <a:pPr marL="742950" lvl="1" indent="-285750">
              <a:buFont typeface="Arial" panose="020B0604020202020204" pitchFamily="34" charset="0"/>
              <a:buChar char="•"/>
            </a:pPr>
            <a:r>
              <a:rPr lang="en-US" sz="1600" dirty="0">
                <a:solidFill>
                  <a:schemeClr val="tx1"/>
                </a:solidFill>
              </a:rPr>
              <a:t>1 Social Studies class</a:t>
            </a:r>
          </a:p>
          <a:p>
            <a:pPr marL="285750" indent="-285750" algn="l">
              <a:buFont typeface="Arial" panose="020B0604020202020204" pitchFamily="34" charset="0"/>
              <a:buChar char="•"/>
            </a:pPr>
            <a:r>
              <a:rPr lang="en-US" dirty="0"/>
              <a:t>2 Elective Courses</a:t>
            </a:r>
            <a:endParaRPr lang="en-US" dirty="0">
              <a:solidFill>
                <a:schemeClr val="tx1"/>
              </a:solidFill>
            </a:endParaRPr>
          </a:p>
          <a:p>
            <a:pPr marL="742950" lvl="1" indent="-285750">
              <a:buFont typeface="Arial" panose="020B0604020202020204" pitchFamily="34" charset="0"/>
              <a:buChar char="•"/>
            </a:pPr>
            <a:r>
              <a:rPr lang="en-US" sz="1600" dirty="0">
                <a:solidFill>
                  <a:schemeClr val="tx1"/>
                </a:solidFill>
              </a:rPr>
              <a:t>HOPE (if you are not taking it right now)</a:t>
            </a:r>
          </a:p>
          <a:p>
            <a:pPr marL="742950" lvl="1" indent="-285750">
              <a:buFont typeface="Arial" panose="020B0604020202020204" pitchFamily="34" charset="0"/>
              <a:buChar char="•"/>
            </a:pPr>
            <a:r>
              <a:rPr lang="en-US" sz="1600" dirty="0">
                <a:solidFill>
                  <a:schemeClr val="tx1"/>
                </a:solidFill>
              </a:rPr>
              <a:t>Fine Art of your choice (if you are not taking it right now)</a:t>
            </a:r>
          </a:p>
          <a:p>
            <a:pPr marL="742950" lvl="1" indent="-285750">
              <a:buFont typeface="Arial" panose="020B0604020202020204" pitchFamily="34" charset="0"/>
              <a:buChar char="•"/>
            </a:pPr>
            <a:r>
              <a:rPr lang="en-US" sz="1600" dirty="0">
                <a:solidFill>
                  <a:schemeClr val="tx1"/>
                </a:solidFill>
              </a:rPr>
              <a:t>If you are taking both of these right now, choose 2 electives</a:t>
            </a:r>
          </a:p>
          <a:p>
            <a:pPr marL="285750" indent="-285750" algn="l">
              <a:buFont typeface="Arial" panose="020B0604020202020204" pitchFamily="34" charset="0"/>
              <a:buChar char="•"/>
            </a:pPr>
            <a:r>
              <a:rPr lang="en-US" sz="1800" dirty="0"/>
              <a:t>3 Backup Electives</a:t>
            </a:r>
          </a:p>
          <a:p>
            <a:pPr marL="742950" lvl="1" indent="-285750">
              <a:buFont typeface="Arial" panose="020B0604020202020204" pitchFamily="34" charset="0"/>
              <a:buChar char="•"/>
            </a:pPr>
            <a:r>
              <a:rPr lang="en-US" sz="1600" dirty="0">
                <a:solidFill>
                  <a:schemeClr val="tx1"/>
                </a:solidFill>
              </a:rPr>
              <a:t>Number these 2, 3, 4, in order of priority</a:t>
            </a:r>
          </a:p>
          <a:p>
            <a:pPr marL="742950" lvl="1" indent="-285750">
              <a:buFont typeface="Arial" panose="020B0604020202020204" pitchFamily="34" charset="0"/>
              <a:buChar char="•"/>
            </a:pPr>
            <a:r>
              <a:rPr lang="en-US" sz="1600" dirty="0">
                <a:solidFill>
                  <a:schemeClr val="tx1"/>
                </a:solidFill>
              </a:rPr>
              <a:t>Any changes to your requests are due by 3/12. They will be locked after that</a:t>
            </a:r>
          </a:p>
          <a:p>
            <a:pPr lvl="1"/>
            <a:endParaRPr lang="en-US" sz="1400" dirty="0">
              <a:highlight>
                <a:srgbClr val="FFFF00"/>
              </a:highlight>
            </a:endParaRPr>
          </a:p>
          <a:p>
            <a:pPr algn="l"/>
            <a:endParaRPr lang="en-US" sz="1400" dirty="0"/>
          </a:p>
        </p:txBody>
      </p:sp>
    </p:spTree>
    <p:extLst>
      <p:ext uri="{BB962C8B-B14F-4D97-AF65-F5344CB8AC3E}">
        <p14:creationId xmlns:p14="http://schemas.microsoft.com/office/powerpoint/2010/main" val="1833449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normAutofit/>
          </a:bodyPr>
          <a:lstStyle/>
          <a:p>
            <a:pPr algn="ctr"/>
            <a:r>
              <a:rPr lang="en-US" dirty="0"/>
              <a:t>Questions?</a:t>
            </a:r>
          </a:p>
        </p:txBody>
      </p:sp>
      <p:sp>
        <p:nvSpPr>
          <p:cNvPr id="5" name="Text Placeholder 4">
            <a:extLst>
              <a:ext uri="{FF2B5EF4-FFF2-40B4-BE49-F238E27FC236}">
                <a16:creationId xmlns:a16="http://schemas.microsoft.com/office/drawing/2014/main" id="{EDBEECBE-83C1-A142-9C88-752476579956}"/>
              </a:ext>
            </a:extLst>
          </p:cNvPr>
          <p:cNvSpPr>
            <a:spLocks noGrp="1"/>
          </p:cNvSpPr>
          <p:nvPr>
            <p:ph type="body" idx="1"/>
          </p:nvPr>
        </p:nvSpPr>
        <p:spPr>
          <a:xfrm>
            <a:off x="961762" y="1521870"/>
            <a:ext cx="6699802" cy="5142166"/>
          </a:xfrm>
        </p:spPr>
        <p:txBody>
          <a:bodyPr>
            <a:noAutofit/>
          </a:bodyPr>
          <a:lstStyle/>
          <a:p>
            <a:pPr algn="l"/>
            <a:r>
              <a:rPr lang="en-US" sz="2800" dirty="0"/>
              <a:t>Join REMIND!</a:t>
            </a:r>
          </a:p>
          <a:p>
            <a:pPr marL="285750" indent="-285750" algn="l">
              <a:buFont typeface="Arial" panose="020B0604020202020204" pitchFamily="34" charset="0"/>
              <a:buChar char="•"/>
            </a:pPr>
            <a:r>
              <a:rPr lang="en-US" sz="2800" dirty="0"/>
              <a:t>Text 81010 with a message of @lolhs20252 OR @lolhs20253</a:t>
            </a:r>
          </a:p>
        </p:txBody>
      </p:sp>
    </p:spTree>
    <p:extLst>
      <p:ext uri="{BB962C8B-B14F-4D97-AF65-F5344CB8AC3E}">
        <p14:creationId xmlns:p14="http://schemas.microsoft.com/office/powerpoint/2010/main" val="113818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worksheet</a:t>
            </a:r>
          </a:p>
        </p:txBody>
      </p:sp>
      <p:sp>
        <p:nvSpPr>
          <p:cNvPr id="3" name="Content Placeholder 2"/>
          <p:cNvSpPr>
            <a:spLocks noGrp="1"/>
          </p:cNvSpPr>
          <p:nvPr>
            <p:ph idx="1"/>
          </p:nvPr>
        </p:nvSpPr>
        <p:spPr>
          <a:xfrm>
            <a:off x="1011162" y="1335315"/>
            <a:ext cx="7704667" cy="3815080"/>
          </a:xfrm>
        </p:spPr>
        <p:txBody>
          <a:bodyPr>
            <a:noAutofit/>
          </a:bodyPr>
          <a:lstStyle/>
          <a:p>
            <a:r>
              <a:rPr lang="en-US" sz="2000" dirty="0"/>
              <a:t>Every Student will receive one worksheet twice a year</a:t>
            </a:r>
          </a:p>
          <a:p>
            <a:r>
              <a:rPr lang="en-US" sz="2000" dirty="0"/>
              <a:t>If something is highlighted then they are either off track or missing their PE or Fine art req</a:t>
            </a:r>
          </a:p>
          <a:p>
            <a:pPr lvl="1"/>
            <a:r>
              <a:rPr lang="en-US" sz="1600" dirty="0"/>
              <a:t>PE or Fine art should be fulfilled before senior year preferably by 11</a:t>
            </a:r>
            <a:r>
              <a:rPr lang="en-US" sz="1600" baseline="30000" dirty="0"/>
              <a:t>th</a:t>
            </a:r>
            <a:r>
              <a:rPr lang="en-US" sz="1600" dirty="0"/>
              <a:t> grade</a:t>
            </a:r>
          </a:p>
          <a:p>
            <a:r>
              <a:rPr lang="en-US" sz="2000" dirty="0"/>
              <a:t>Gives each student a snap shot of where they stand for graduation</a:t>
            </a:r>
          </a:p>
        </p:txBody>
      </p:sp>
    </p:spTree>
    <p:extLst>
      <p:ext uri="{BB962C8B-B14F-4D97-AF65-F5344CB8AC3E}">
        <p14:creationId xmlns:p14="http://schemas.microsoft.com/office/powerpoint/2010/main" val="96809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9520499-F2BE-7F45-9880-A0C4DF885339}"/>
              </a:ext>
            </a:extLst>
          </p:cNvPr>
          <p:cNvSpPr>
            <a:spLocks noGrp="1"/>
          </p:cNvSpPr>
          <p:nvPr>
            <p:ph idx="1"/>
          </p:nvPr>
        </p:nvSpPr>
        <p:spPr>
          <a:xfrm>
            <a:off x="944822" y="256598"/>
            <a:ext cx="2555881" cy="4246129"/>
          </a:xfrm>
        </p:spPr>
        <p:txBody>
          <a:bodyPr>
            <a:normAutofit/>
          </a:bodyPr>
          <a:lstStyle/>
          <a:p>
            <a:pPr marL="0" indent="0">
              <a:buNone/>
            </a:pPr>
            <a:r>
              <a:rPr lang="en-US" dirty="0"/>
              <a:t>Graduation Requirements</a:t>
            </a:r>
          </a:p>
          <a:p>
            <a:r>
              <a:rPr lang="en-US" dirty="0"/>
              <a:t>Credits</a:t>
            </a:r>
          </a:p>
          <a:p>
            <a:r>
              <a:rPr lang="en-US" dirty="0"/>
              <a:t>GPA</a:t>
            </a:r>
          </a:p>
          <a:p>
            <a:r>
              <a:rPr lang="en-US" dirty="0"/>
              <a:t>Tests</a:t>
            </a:r>
          </a:p>
          <a:p>
            <a:r>
              <a:rPr lang="en-US" dirty="0"/>
              <a:t>Online Course</a:t>
            </a:r>
          </a:p>
        </p:txBody>
      </p:sp>
      <p:pic>
        <p:nvPicPr>
          <p:cNvPr id="5" name="Picture 4">
            <a:extLst>
              <a:ext uri="{FF2B5EF4-FFF2-40B4-BE49-F238E27FC236}">
                <a16:creationId xmlns:a16="http://schemas.microsoft.com/office/drawing/2014/main" id="{0BDF9B17-2D05-F342-BD49-5C20416DA865}"/>
              </a:ext>
            </a:extLst>
          </p:cNvPr>
          <p:cNvPicPr>
            <a:picLocks noChangeAspect="1"/>
          </p:cNvPicPr>
          <p:nvPr/>
        </p:nvPicPr>
        <p:blipFill>
          <a:blip r:embed="rId3" cstate="email">
            <a:alphaModFix/>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722746" y="-157740"/>
            <a:ext cx="5421254" cy="7015740"/>
          </a:xfrm>
          <a:prstGeom prst="rect">
            <a:avLst/>
          </a:prstGeom>
          <a:solidFill>
            <a:schemeClr val="bg1"/>
          </a:solidFill>
        </p:spPr>
      </p:pic>
      <p:sp>
        <p:nvSpPr>
          <p:cNvPr id="8" name="TextBox 7">
            <a:extLst>
              <a:ext uri="{FF2B5EF4-FFF2-40B4-BE49-F238E27FC236}">
                <a16:creationId xmlns:a16="http://schemas.microsoft.com/office/drawing/2014/main" id="{0FDC08B8-DF8C-D943-AD8E-3FE113550778}"/>
              </a:ext>
            </a:extLst>
          </p:cNvPr>
          <p:cNvSpPr txBox="1"/>
          <p:nvPr/>
        </p:nvSpPr>
        <p:spPr>
          <a:xfrm>
            <a:off x="3093929" y="-112734"/>
            <a:ext cx="184731" cy="369332"/>
          </a:xfrm>
          <a:prstGeom prst="rect">
            <a:avLst/>
          </a:prstGeom>
          <a:solidFill>
            <a:schemeClr val="bg1"/>
          </a:solidFill>
        </p:spPr>
        <p:txBody>
          <a:bodyPr wrap="none" rtlCol="0">
            <a:spAutoFit/>
          </a:bodyPr>
          <a:lstStyle/>
          <a:p>
            <a:endParaRPr lang="en-US" dirty="0"/>
          </a:p>
        </p:txBody>
      </p:sp>
    </p:spTree>
    <p:extLst>
      <p:ext uri="{BB962C8B-B14F-4D97-AF65-F5344CB8AC3E}">
        <p14:creationId xmlns:p14="http://schemas.microsoft.com/office/powerpoint/2010/main" val="11802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6530" y="485191"/>
            <a:ext cx="6699805" cy="846955"/>
          </a:xfrm>
        </p:spPr>
        <p:txBody>
          <a:bodyPr/>
          <a:lstStyle/>
          <a:p>
            <a:pPr algn="ctr"/>
            <a:r>
              <a:rPr lang="en-US" dirty="0"/>
              <a:t>Credits</a:t>
            </a:r>
          </a:p>
        </p:txBody>
      </p:sp>
      <p:sp>
        <p:nvSpPr>
          <p:cNvPr id="3" name="Text Placeholder 2"/>
          <p:cNvSpPr>
            <a:spLocks noGrp="1"/>
          </p:cNvSpPr>
          <p:nvPr>
            <p:ph type="body" idx="1"/>
          </p:nvPr>
        </p:nvSpPr>
        <p:spPr>
          <a:xfrm>
            <a:off x="1296530" y="1686710"/>
            <a:ext cx="6699802" cy="4098269"/>
          </a:xfrm>
        </p:spPr>
        <p:txBody>
          <a:bodyPr>
            <a:normAutofit fontScale="85000" lnSpcReduction="10000"/>
          </a:bodyPr>
          <a:lstStyle/>
          <a:p>
            <a:pPr marL="342900" indent="-342900" algn="l">
              <a:buFont typeface="Arial" charset="0"/>
              <a:buChar char="•"/>
            </a:pPr>
            <a:r>
              <a:rPr lang="en-US" b="1" dirty="0"/>
              <a:t>24 CREDITS TO GRADUATE HIGH SCHOOL!</a:t>
            </a:r>
          </a:p>
          <a:p>
            <a:pPr marL="800100" lvl="1" indent="-342900">
              <a:buFont typeface="Arial" charset="0"/>
              <a:buChar char="•"/>
            </a:pPr>
            <a:r>
              <a:rPr lang="en-US" b="1" dirty="0">
                <a:solidFill>
                  <a:schemeClr val="tx1"/>
                </a:solidFill>
              </a:rPr>
              <a:t>4 Math, 4 English, 3 Science, 3 Social Studies, 8 Choice Electives</a:t>
            </a:r>
          </a:p>
          <a:p>
            <a:pPr marL="800100" lvl="1" indent="-342900">
              <a:buFont typeface="Arial" charset="0"/>
              <a:buChar char="•"/>
            </a:pPr>
            <a:r>
              <a:rPr lang="en-US" b="1" dirty="0">
                <a:solidFill>
                  <a:schemeClr val="tx1"/>
                </a:solidFill>
              </a:rPr>
              <a:t>1 HOPE, 1 Fine Art, and 1 online course </a:t>
            </a:r>
          </a:p>
          <a:p>
            <a:pPr marL="285750" indent="-285750" algn="l">
              <a:buFont typeface="Arial" panose="020B0604020202020204" pitchFamily="34" charset="0"/>
              <a:buChar char="•"/>
            </a:pPr>
            <a:r>
              <a:rPr lang="en-US" b="1" dirty="0"/>
              <a:t>Credits Received at Semester</a:t>
            </a:r>
          </a:p>
          <a:p>
            <a:pPr marL="742950" lvl="1" indent="-285750">
              <a:buFont typeface="Arial" panose="020B0604020202020204" pitchFamily="34" charset="0"/>
              <a:buChar char="•"/>
            </a:pPr>
            <a:r>
              <a:rPr lang="en-US" b="1" dirty="0">
                <a:solidFill>
                  <a:schemeClr val="tx1"/>
                </a:solidFill>
              </a:rPr>
              <a:t>JANUARY (Semester 1)</a:t>
            </a:r>
          </a:p>
          <a:p>
            <a:pPr marL="800100" lvl="1" indent="-342900">
              <a:buFont typeface="Arial" charset="0"/>
              <a:buChar char="•"/>
            </a:pPr>
            <a:r>
              <a:rPr lang="en-US" b="1" dirty="0">
                <a:solidFill>
                  <a:schemeClr val="tx1"/>
                </a:solidFill>
              </a:rPr>
              <a:t>JUNE (Semester 2)</a:t>
            </a:r>
          </a:p>
          <a:p>
            <a:pPr marL="342900" indent="-342900" algn="l">
              <a:buFont typeface="Arial" panose="020B0604020202020204" pitchFamily="34" charset="0"/>
              <a:buChar char="•"/>
            </a:pPr>
            <a:r>
              <a:rPr lang="en-US" b="1" dirty="0"/>
              <a:t>How are credits calculated???</a:t>
            </a:r>
          </a:p>
          <a:p>
            <a:pPr marL="800100" lvl="1" indent="-342900">
              <a:buFont typeface="Arial" charset="0"/>
              <a:buChar char="•"/>
            </a:pPr>
            <a:r>
              <a:rPr lang="en-US" b="1" dirty="0">
                <a:solidFill>
                  <a:schemeClr val="tx1"/>
                </a:solidFill>
              </a:rPr>
              <a:t>6 classes x .5 credit per class each semester=3 credits per semester</a:t>
            </a:r>
          </a:p>
          <a:p>
            <a:pPr marL="800100" lvl="1" indent="-342900">
              <a:buFont typeface="Arial" charset="0"/>
              <a:buChar char="•"/>
            </a:pPr>
            <a:r>
              <a:rPr lang="en-US" b="1" dirty="0">
                <a:solidFill>
                  <a:schemeClr val="tx1"/>
                </a:solidFill>
              </a:rPr>
              <a:t>3 credits per semester x 2 semesters per year=6 credits per year</a:t>
            </a:r>
          </a:p>
          <a:p>
            <a:pPr marL="800100" lvl="1" indent="-342900">
              <a:buFont typeface="Arial" charset="0"/>
              <a:buChar char="•"/>
            </a:pPr>
            <a:r>
              <a:rPr lang="en-US" b="1" dirty="0">
                <a:solidFill>
                  <a:schemeClr val="tx1"/>
                </a:solidFill>
              </a:rPr>
              <a:t>6 credits per year x 4 years=24 Credits</a:t>
            </a:r>
          </a:p>
          <a:p>
            <a:pPr marL="342900" indent="-342900" algn="l">
              <a:buFont typeface="Arial" charset="0"/>
              <a:buChar char="•"/>
            </a:pPr>
            <a:r>
              <a:rPr lang="en-US" b="1" dirty="0"/>
              <a:t>YOU NO LONGER REPEAT GRADES, YOU RECOVER LOST CREDITS</a:t>
            </a:r>
            <a:endParaRPr lang="en-US" b="1" dirty="0">
              <a:solidFill>
                <a:schemeClr val="tx1"/>
              </a:solidFill>
            </a:endParaRPr>
          </a:p>
          <a:p>
            <a:pPr marL="342900" indent="-342900" algn="l">
              <a:buFont typeface="Arial" charset="0"/>
              <a:buChar char="•"/>
            </a:pPr>
            <a:endParaRPr lang="en-US" dirty="0"/>
          </a:p>
        </p:txBody>
      </p:sp>
    </p:spTree>
    <p:extLst>
      <p:ext uri="{BB962C8B-B14F-4D97-AF65-F5344CB8AC3E}">
        <p14:creationId xmlns:p14="http://schemas.microsoft.com/office/powerpoint/2010/main" val="205105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38" y="0"/>
            <a:ext cx="6699805" cy="1108212"/>
          </a:xfrm>
        </p:spPr>
        <p:txBody>
          <a:bodyPr/>
          <a:lstStyle/>
          <a:p>
            <a:pPr algn="ctr"/>
            <a:r>
              <a:rPr lang="en-US"/>
              <a:t>Testing/Assessments</a:t>
            </a:r>
          </a:p>
        </p:txBody>
      </p:sp>
      <p:sp>
        <p:nvSpPr>
          <p:cNvPr id="3" name="Text Placeholder 2"/>
          <p:cNvSpPr>
            <a:spLocks noGrp="1"/>
          </p:cNvSpPr>
          <p:nvPr>
            <p:ph type="body" idx="1"/>
          </p:nvPr>
        </p:nvSpPr>
        <p:spPr>
          <a:xfrm>
            <a:off x="1268541" y="2087926"/>
            <a:ext cx="6699802" cy="3855673"/>
          </a:xfrm>
        </p:spPr>
        <p:txBody>
          <a:bodyPr>
            <a:normAutofit lnSpcReduction="10000"/>
          </a:bodyPr>
          <a:lstStyle/>
          <a:p>
            <a:pPr algn="l"/>
            <a:r>
              <a:rPr lang="en-US" dirty="0"/>
              <a:t>MUST PASS:</a:t>
            </a:r>
          </a:p>
          <a:p>
            <a:pPr marL="342900" indent="-342900" algn="l">
              <a:buFont typeface="Arial" charset="0"/>
              <a:buChar char="•"/>
            </a:pPr>
            <a:r>
              <a:rPr lang="en-US" dirty="0"/>
              <a:t>Algebra 1 EOC</a:t>
            </a:r>
          </a:p>
          <a:p>
            <a:pPr marL="342900" indent="-342900" algn="l">
              <a:buFont typeface="Arial" charset="0"/>
              <a:buChar char="•"/>
            </a:pPr>
            <a:r>
              <a:rPr lang="en-US" dirty="0"/>
              <a:t>10</a:t>
            </a:r>
            <a:r>
              <a:rPr lang="en-US" baseline="30000" dirty="0"/>
              <a:t>th</a:t>
            </a:r>
            <a:r>
              <a:rPr lang="en-US" dirty="0"/>
              <a:t> Grade Reading ELA</a:t>
            </a:r>
          </a:p>
          <a:p>
            <a:pPr marL="342900" indent="-342900" algn="l">
              <a:buFont typeface="Arial" charset="0"/>
              <a:buChar char="•"/>
            </a:pPr>
            <a:endParaRPr lang="en-US" dirty="0"/>
          </a:p>
          <a:p>
            <a:pPr algn="l"/>
            <a:r>
              <a:rPr lang="en-US" dirty="0"/>
              <a:t>MUST SIT FOR:</a:t>
            </a:r>
          </a:p>
          <a:p>
            <a:pPr marL="342900" indent="-342900" algn="l">
              <a:buFont typeface="Arial" charset="0"/>
              <a:buChar char="•"/>
            </a:pPr>
            <a:r>
              <a:rPr lang="en-US" dirty="0"/>
              <a:t>Algebra 1 EOC</a:t>
            </a:r>
          </a:p>
          <a:p>
            <a:pPr marL="342900" indent="-342900" algn="l">
              <a:buFont typeface="Arial" charset="0"/>
              <a:buChar char="•"/>
            </a:pPr>
            <a:r>
              <a:rPr lang="en-US" dirty="0"/>
              <a:t>Biology EOC</a:t>
            </a:r>
          </a:p>
          <a:p>
            <a:pPr marL="342900" indent="-342900" algn="l">
              <a:buFont typeface="Arial" charset="0"/>
              <a:buChar char="•"/>
            </a:pPr>
            <a:r>
              <a:rPr lang="en-US" dirty="0"/>
              <a:t>Geometry EOC</a:t>
            </a:r>
          </a:p>
          <a:p>
            <a:pPr marL="342900" indent="-342900" algn="l">
              <a:buFont typeface="Arial" charset="0"/>
              <a:buChar char="•"/>
            </a:pPr>
            <a:r>
              <a:rPr lang="en-US" dirty="0"/>
              <a:t>US History EOC</a:t>
            </a:r>
          </a:p>
          <a:p>
            <a:pPr algn="l"/>
            <a:endParaRPr lang="en-US" dirty="0"/>
          </a:p>
          <a:p>
            <a:pPr marL="342900" indent="-342900" algn="l">
              <a:buFont typeface="Arial" charset="0"/>
              <a:buChar char="•"/>
            </a:pPr>
            <a:endParaRPr lang="en-US" dirty="0"/>
          </a:p>
        </p:txBody>
      </p:sp>
    </p:spTree>
    <p:extLst>
      <p:ext uri="{BB962C8B-B14F-4D97-AF65-F5344CB8AC3E}">
        <p14:creationId xmlns:p14="http://schemas.microsoft.com/office/powerpoint/2010/main" val="203744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8995" y="284480"/>
            <a:ext cx="6699805" cy="1166269"/>
          </a:xfrm>
        </p:spPr>
        <p:txBody>
          <a:bodyPr/>
          <a:lstStyle/>
          <a:p>
            <a:pPr algn="ctr"/>
            <a:r>
              <a:rPr lang="en-US" dirty="0"/>
              <a:t>AP vs. DE vs. Honors</a:t>
            </a:r>
          </a:p>
        </p:txBody>
      </p:sp>
      <p:sp>
        <p:nvSpPr>
          <p:cNvPr id="3" name="Text Placeholder 2"/>
          <p:cNvSpPr>
            <a:spLocks noGrp="1"/>
          </p:cNvSpPr>
          <p:nvPr>
            <p:ph type="body" idx="1"/>
          </p:nvPr>
        </p:nvSpPr>
        <p:spPr>
          <a:xfrm>
            <a:off x="1478998" y="1714910"/>
            <a:ext cx="6699802" cy="4807810"/>
          </a:xfrm>
        </p:spPr>
        <p:txBody>
          <a:bodyPr>
            <a:normAutofit/>
          </a:bodyPr>
          <a:lstStyle/>
          <a:p>
            <a:pPr marL="342900" indent="-342900" algn="l">
              <a:buFont typeface="Arial" charset="0"/>
              <a:buChar char="•"/>
            </a:pPr>
            <a:r>
              <a:rPr lang="en-US" dirty="0"/>
              <a:t>Earn College credit [AP &amp; Dual Enrollment]</a:t>
            </a:r>
          </a:p>
          <a:p>
            <a:pPr marL="342900" indent="-342900" algn="l">
              <a:buFont typeface="Arial" charset="0"/>
              <a:buChar char="•"/>
            </a:pPr>
            <a:r>
              <a:rPr lang="en-US" dirty="0"/>
              <a:t>GPA Weighted Differently</a:t>
            </a:r>
          </a:p>
          <a:p>
            <a:pPr marL="800100" lvl="1" indent="-342900">
              <a:buFont typeface="Arial" charset="0"/>
              <a:buChar char="•"/>
            </a:pPr>
            <a:r>
              <a:rPr lang="en-US" dirty="0">
                <a:solidFill>
                  <a:schemeClr val="tx1"/>
                </a:solidFill>
              </a:rPr>
              <a:t>Honors=.5</a:t>
            </a:r>
          </a:p>
          <a:p>
            <a:pPr marL="800100" lvl="1" indent="-342900">
              <a:buFont typeface="Arial" charset="0"/>
              <a:buChar char="•"/>
            </a:pPr>
            <a:r>
              <a:rPr lang="en-US" dirty="0">
                <a:solidFill>
                  <a:schemeClr val="tx1"/>
                </a:solidFill>
              </a:rPr>
              <a:t>AP &amp; DE=1.0</a:t>
            </a:r>
            <a:endParaRPr lang="en-US" dirty="0"/>
          </a:p>
          <a:p>
            <a:pPr marL="342900" indent="-342900" algn="l">
              <a:buFont typeface="Arial" charset="0"/>
              <a:buChar char="•"/>
            </a:pPr>
            <a:r>
              <a:rPr lang="en-US" dirty="0">
                <a:solidFill>
                  <a:schemeClr val="tx1"/>
                </a:solidFill>
              </a:rPr>
              <a:t>AP vs. Dual Enrollment</a:t>
            </a:r>
          </a:p>
          <a:p>
            <a:pPr marL="800100" lvl="1" indent="-342900">
              <a:buFont typeface="Arial" charset="0"/>
              <a:buChar char="•"/>
            </a:pPr>
            <a:r>
              <a:rPr lang="en-US" dirty="0">
                <a:solidFill>
                  <a:schemeClr val="tx1"/>
                </a:solidFill>
              </a:rPr>
              <a:t>AP=Nationally Recognized</a:t>
            </a:r>
          </a:p>
          <a:p>
            <a:pPr marL="1257300" lvl="2" indent="-342900">
              <a:buFont typeface="Arial" charset="0"/>
              <a:buChar char="•"/>
            </a:pPr>
            <a:r>
              <a:rPr lang="en-US" dirty="0">
                <a:solidFill>
                  <a:schemeClr val="tx1"/>
                </a:solidFill>
              </a:rPr>
              <a:t>College credit earned IF AP Exam is passed. </a:t>
            </a:r>
          </a:p>
          <a:p>
            <a:pPr marL="800100" lvl="1" indent="-342900">
              <a:buFont typeface="Arial" charset="0"/>
              <a:buChar char="•"/>
            </a:pPr>
            <a:r>
              <a:rPr lang="en-US" dirty="0">
                <a:solidFill>
                  <a:schemeClr val="tx1"/>
                </a:solidFill>
              </a:rPr>
              <a:t>Dual Enrollment</a:t>
            </a:r>
          </a:p>
          <a:p>
            <a:pPr marL="1257300" lvl="2" indent="-342900">
              <a:buFont typeface="Arial" charset="0"/>
              <a:buChar char="•"/>
            </a:pPr>
            <a:r>
              <a:rPr lang="en-US" dirty="0">
                <a:solidFill>
                  <a:schemeClr val="tx1"/>
                </a:solidFill>
              </a:rPr>
              <a:t>College credit earned if DE course is passed</a:t>
            </a:r>
          </a:p>
          <a:p>
            <a:pPr marL="1257300" lvl="2" indent="-342900">
              <a:buFont typeface="Arial" charset="0"/>
              <a:buChar char="•"/>
            </a:pPr>
            <a:r>
              <a:rPr lang="en-US" dirty="0">
                <a:solidFill>
                  <a:schemeClr val="tx1"/>
                </a:solidFill>
              </a:rPr>
              <a:t>College Credits Eligible FOR SURE within Florida State University System</a:t>
            </a:r>
          </a:p>
          <a:p>
            <a:pPr marL="1257300" lvl="2" indent="-342900">
              <a:buFont typeface="Arial" charset="0"/>
              <a:buChar char="•"/>
            </a:pPr>
            <a:r>
              <a:rPr lang="en-US" dirty="0">
                <a:solidFill>
                  <a:schemeClr val="tx1"/>
                </a:solidFill>
              </a:rPr>
              <a:t>May or May not be Transferrable to Out of State Institutions</a:t>
            </a:r>
          </a:p>
          <a:p>
            <a:pPr lvl="1"/>
            <a:endParaRPr lang="en-US" dirty="0"/>
          </a:p>
          <a:p>
            <a:pPr algn="l"/>
            <a:endParaRPr lang="en-US" dirty="0"/>
          </a:p>
        </p:txBody>
      </p:sp>
    </p:spTree>
    <p:extLst>
      <p:ext uri="{BB962C8B-B14F-4D97-AF65-F5344CB8AC3E}">
        <p14:creationId xmlns:p14="http://schemas.microsoft.com/office/powerpoint/2010/main" val="325152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8995" y="284480"/>
            <a:ext cx="6699805" cy="1166269"/>
          </a:xfrm>
        </p:spPr>
        <p:txBody>
          <a:bodyPr/>
          <a:lstStyle/>
          <a:p>
            <a:pPr algn="ctr"/>
            <a:r>
              <a:rPr lang="en-US" dirty="0"/>
              <a:t>Dual Enrollment </a:t>
            </a:r>
          </a:p>
        </p:txBody>
      </p:sp>
      <p:sp>
        <p:nvSpPr>
          <p:cNvPr id="3" name="Text Placeholder 2"/>
          <p:cNvSpPr>
            <a:spLocks noGrp="1"/>
          </p:cNvSpPr>
          <p:nvPr>
            <p:ph type="body" idx="1"/>
          </p:nvPr>
        </p:nvSpPr>
        <p:spPr>
          <a:xfrm>
            <a:off x="1478998" y="1714910"/>
            <a:ext cx="6699802" cy="4807810"/>
          </a:xfrm>
        </p:spPr>
        <p:txBody>
          <a:bodyPr>
            <a:normAutofit fontScale="92500" lnSpcReduction="20000"/>
          </a:bodyPr>
          <a:lstStyle/>
          <a:p>
            <a:pPr marL="800100" lvl="1" indent="-342900">
              <a:buFont typeface="Arial" charset="0"/>
              <a:buChar char="•"/>
            </a:pPr>
            <a:r>
              <a:rPr lang="en-US" dirty="0">
                <a:solidFill>
                  <a:schemeClr val="tx1"/>
                </a:solidFill>
              </a:rPr>
              <a:t>Qualifications </a:t>
            </a:r>
          </a:p>
          <a:p>
            <a:pPr marL="1257300" lvl="2" indent="-342900">
              <a:buFont typeface="Arial" charset="0"/>
              <a:buChar char="•"/>
            </a:pPr>
            <a:r>
              <a:rPr lang="en-US" dirty="0">
                <a:solidFill>
                  <a:schemeClr val="tx1"/>
                </a:solidFill>
              </a:rPr>
              <a:t>Unweighted 3.0 GPA</a:t>
            </a:r>
          </a:p>
          <a:p>
            <a:pPr marL="1257300" lvl="2" indent="-342900">
              <a:buFont typeface="Arial" charset="0"/>
              <a:buChar char="•"/>
            </a:pPr>
            <a:r>
              <a:rPr lang="en-US" dirty="0">
                <a:solidFill>
                  <a:schemeClr val="tx1"/>
                </a:solidFill>
              </a:rPr>
              <a:t>Pass PERT in reading, writing, and attempt math</a:t>
            </a:r>
          </a:p>
          <a:p>
            <a:pPr marL="1714500" lvl="3" indent="-342900">
              <a:buFont typeface="Arial" charset="0"/>
              <a:buChar char="•"/>
            </a:pPr>
            <a:r>
              <a:rPr lang="en-US" dirty="0">
                <a:solidFill>
                  <a:schemeClr val="tx1"/>
                </a:solidFill>
              </a:rPr>
              <a:t>Must pass math to take more than 12 credit hours of DE</a:t>
            </a:r>
          </a:p>
          <a:p>
            <a:pPr marL="800100" lvl="1" indent="-342900">
              <a:buFont typeface="Arial" charset="0"/>
              <a:buChar char="•"/>
            </a:pPr>
            <a:r>
              <a:rPr lang="en-US" dirty="0">
                <a:solidFill>
                  <a:schemeClr val="tx1"/>
                </a:solidFill>
              </a:rPr>
              <a:t>Testing </a:t>
            </a:r>
          </a:p>
          <a:p>
            <a:pPr marL="1257300" lvl="2" indent="-342900">
              <a:buFont typeface="Arial" charset="0"/>
              <a:buChar char="•"/>
            </a:pPr>
            <a:r>
              <a:rPr lang="en-US" dirty="0">
                <a:solidFill>
                  <a:schemeClr val="tx1"/>
                </a:solidFill>
              </a:rPr>
              <a:t>PERT offered week after Spring Break @LOLHS</a:t>
            </a:r>
          </a:p>
          <a:p>
            <a:pPr marL="1714500" lvl="3" indent="-342900">
              <a:buFont typeface="Arial" charset="0"/>
              <a:buChar char="•"/>
            </a:pPr>
            <a:r>
              <a:rPr lang="en-US" dirty="0">
                <a:solidFill>
                  <a:schemeClr val="tx1"/>
                </a:solidFill>
              </a:rPr>
              <a:t>Deadline to sign up 2/28/22</a:t>
            </a:r>
          </a:p>
          <a:p>
            <a:pPr marL="1257300" lvl="2" indent="-342900">
              <a:buFont typeface="Arial" charset="0"/>
              <a:buChar char="•"/>
            </a:pPr>
            <a:r>
              <a:rPr lang="en-US" dirty="0">
                <a:solidFill>
                  <a:schemeClr val="tx1"/>
                </a:solidFill>
              </a:rPr>
              <a:t>Sign up in Student services </a:t>
            </a:r>
          </a:p>
          <a:p>
            <a:pPr marL="1257300" lvl="2" indent="-342900">
              <a:buFont typeface="Arial" charset="0"/>
              <a:buChar char="•"/>
            </a:pPr>
            <a:r>
              <a:rPr lang="en-US" dirty="0">
                <a:solidFill>
                  <a:schemeClr val="tx1"/>
                </a:solidFill>
              </a:rPr>
              <a:t>Can also take at PHSC. Go to </a:t>
            </a:r>
            <a:r>
              <a:rPr lang="en-US" dirty="0" err="1">
                <a:solidFill>
                  <a:schemeClr val="tx1"/>
                </a:solidFill>
              </a:rPr>
              <a:t>phsc.edu</a:t>
            </a:r>
            <a:r>
              <a:rPr lang="en-US" dirty="0">
                <a:solidFill>
                  <a:schemeClr val="tx1"/>
                </a:solidFill>
              </a:rPr>
              <a:t> for more info</a:t>
            </a:r>
          </a:p>
          <a:p>
            <a:pPr marL="800100" lvl="1" indent="-342900">
              <a:buFont typeface="Arial" charset="0"/>
              <a:buChar char="•"/>
            </a:pPr>
            <a:r>
              <a:rPr lang="en-US" dirty="0">
                <a:solidFill>
                  <a:schemeClr val="tx1"/>
                </a:solidFill>
              </a:rPr>
              <a:t>Considerations </a:t>
            </a:r>
          </a:p>
          <a:p>
            <a:pPr marL="1257300" lvl="2" indent="-342900">
              <a:buFont typeface="Arial" charset="0"/>
              <a:buChar char="•"/>
            </a:pPr>
            <a:r>
              <a:rPr lang="en-US" dirty="0">
                <a:solidFill>
                  <a:schemeClr val="tx1"/>
                </a:solidFill>
              </a:rPr>
              <a:t>DE starts college GPA</a:t>
            </a:r>
          </a:p>
          <a:p>
            <a:pPr marL="1257300" lvl="2" indent="-342900">
              <a:buFont typeface="Arial" charset="0"/>
              <a:buChar char="•"/>
            </a:pPr>
            <a:r>
              <a:rPr lang="en-US" dirty="0">
                <a:solidFill>
                  <a:schemeClr val="tx1"/>
                </a:solidFill>
              </a:rPr>
              <a:t>Taking a class at PHSC or online must leave campus </a:t>
            </a:r>
          </a:p>
          <a:p>
            <a:pPr marL="1257300" lvl="2" indent="-342900">
              <a:buFont typeface="Arial" charset="0"/>
              <a:buChar char="•"/>
            </a:pPr>
            <a:r>
              <a:rPr lang="en-US" dirty="0">
                <a:solidFill>
                  <a:schemeClr val="tx1"/>
                </a:solidFill>
              </a:rPr>
              <a:t>Must maintain 2.0 GPA for DE courses</a:t>
            </a:r>
          </a:p>
          <a:p>
            <a:pPr marL="1257300" lvl="2" indent="-342900">
              <a:buFont typeface="Arial" charset="0"/>
              <a:buChar char="•"/>
            </a:pPr>
            <a:r>
              <a:rPr lang="en-US" dirty="0">
                <a:solidFill>
                  <a:schemeClr val="tx1"/>
                </a:solidFill>
              </a:rPr>
              <a:t>Less parent involvement and grades will not show on My Student until the end of the semester</a:t>
            </a:r>
          </a:p>
          <a:p>
            <a:pPr algn="l"/>
            <a:endParaRPr lang="en-US" dirty="0"/>
          </a:p>
        </p:txBody>
      </p:sp>
    </p:spTree>
    <p:extLst>
      <p:ext uri="{BB962C8B-B14F-4D97-AF65-F5344CB8AC3E}">
        <p14:creationId xmlns:p14="http://schemas.microsoft.com/office/powerpoint/2010/main" val="99949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8540" y="-309355"/>
            <a:ext cx="6699805" cy="1108212"/>
          </a:xfrm>
        </p:spPr>
        <p:txBody>
          <a:bodyPr/>
          <a:lstStyle/>
          <a:p>
            <a:pPr algn="ctr"/>
            <a:r>
              <a:rPr lang="en-US" dirty="0"/>
              <a:t>Course Selection</a:t>
            </a:r>
          </a:p>
        </p:txBody>
      </p:sp>
      <p:pic>
        <p:nvPicPr>
          <p:cNvPr id="7" name="Picture 6">
            <a:extLst>
              <a:ext uri="{FF2B5EF4-FFF2-40B4-BE49-F238E27FC236}">
                <a16:creationId xmlns:a16="http://schemas.microsoft.com/office/drawing/2014/main" id="{F8729639-B6AC-2745-9401-5B2246FB06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80391" y="798857"/>
            <a:ext cx="4971580" cy="6059143"/>
          </a:xfrm>
          <a:prstGeom prst="rect">
            <a:avLst/>
          </a:prstGeom>
          <a:solidFill>
            <a:schemeClr val="bg1"/>
          </a:solidFill>
        </p:spPr>
      </p:pic>
    </p:spTree>
    <p:extLst>
      <p:ext uri="{BB962C8B-B14F-4D97-AF65-F5344CB8AC3E}">
        <p14:creationId xmlns:p14="http://schemas.microsoft.com/office/powerpoint/2010/main" val="3077147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60196</TotalTime>
  <Words>1501</Words>
  <Application>Microsoft Office PowerPoint</Application>
  <PresentationFormat>On-screen Show (4:3)</PresentationFormat>
  <Paragraphs>289</Paragraphs>
  <Slides>23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Corbel</vt:lpstr>
      <vt:lpstr>Parallax</vt:lpstr>
      <vt:lpstr>Class of 2025 Course Selection</vt:lpstr>
      <vt:lpstr>Overview</vt:lpstr>
      <vt:lpstr>Academic worksheet</vt:lpstr>
      <vt:lpstr>PowerPoint Presentation</vt:lpstr>
      <vt:lpstr>Credits</vt:lpstr>
      <vt:lpstr>Testing/Assessments</vt:lpstr>
      <vt:lpstr>AP vs. DE vs. Honors</vt:lpstr>
      <vt:lpstr>Dual Enrollment </vt:lpstr>
      <vt:lpstr>Course Selection</vt:lpstr>
      <vt:lpstr>English Progression</vt:lpstr>
      <vt:lpstr>Math Progression</vt:lpstr>
      <vt:lpstr>Math Progression</vt:lpstr>
      <vt:lpstr>Science Progression</vt:lpstr>
      <vt:lpstr>Social Studies Progression</vt:lpstr>
      <vt:lpstr>Required Electives</vt:lpstr>
      <vt:lpstr>Art Progression</vt:lpstr>
      <vt:lpstr>PE Electives </vt:lpstr>
      <vt:lpstr>Academic Electives</vt:lpstr>
      <vt:lpstr>World Languages</vt:lpstr>
      <vt:lpstr>Academy &amp; Career Technical Education</vt:lpstr>
      <vt:lpstr>Career Technical Education</vt:lpstr>
      <vt:lpstr>Final Check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PSAT  Pre-Administration</dc:title>
  <dc:creator>Office of Technology and Information Services</dc:creator>
  <cp:lastModifiedBy>Sabrina Sheree Hydes</cp:lastModifiedBy>
  <cp:revision>104</cp:revision>
  <dcterms:created xsi:type="dcterms:W3CDTF">2016-09-29T14:26:36Z</dcterms:created>
  <dcterms:modified xsi:type="dcterms:W3CDTF">2022-02-11T11:42:18Z</dcterms:modified>
</cp:coreProperties>
</file>