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6" r:id="rId1"/>
  </p:sldMasterIdLst>
  <p:notesMasterIdLst>
    <p:notesMasterId r:id="rId36"/>
  </p:notesMasterIdLst>
  <p:sldIdLst>
    <p:sldId id="261" r:id="rId2"/>
    <p:sldId id="262" r:id="rId3"/>
    <p:sldId id="282" r:id="rId4"/>
    <p:sldId id="283" r:id="rId5"/>
    <p:sldId id="319" r:id="rId6"/>
    <p:sldId id="284" r:id="rId7"/>
    <p:sldId id="287" r:id="rId8"/>
    <p:sldId id="288" r:id="rId9"/>
    <p:sldId id="285" r:id="rId10"/>
    <p:sldId id="286" r:id="rId11"/>
    <p:sldId id="318" r:id="rId12"/>
    <p:sldId id="300" r:id="rId13"/>
    <p:sldId id="320" r:id="rId14"/>
    <p:sldId id="321" r:id="rId15"/>
    <p:sldId id="302" r:id="rId16"/>
    <p:sldId id="322" r:id="rId17"/>
    <p:sldId id="303" r:id="rId18"/>
    <p:sldId id="304" r:id="rId19"/>
    <p:sldId id="323" r:id="rId20"/>
    <p:sldId id="305" r:id="rId21"/>
    <p:sldId id="324" r:id="rId22"/>
    <p:sldId id="306" r:id="rId23"/>
    <p:sldId id="325" r:id="rId24"/>
    <p:sldId id="307" r:id="rId25"/>
    <p:sldId id="308" r:id="rId26"/>
    <p:sldId id="309" r:id="rId27"/>
    <p:sldId id="310" r:id="rId28"/>
    <p:sldId id="311" r:id="rId29"/>
    <p:sldId id="312" r:id="rId30"/>
    <p:sldId id="315" r:id="rId31"/>
    <p:sldId id="313" r:id="rId32"/>
    <p:sldId id="314" r:id="rId33"/>
    <p:sldId id="316" r:id="rId34"/>
    <p:sldId id="31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063"/>
    <p:restoredTop sz="83448"/>
  </p:normalViewPr>
  <p:slideViewPr>
    <p:cSldViewPr snapToGrid="0" snapToObjects="1">
      <p:cViewPr varScale="1">
        <p:scale>
          <a:sx n="73" d="100"/>
          <a:sy n="73" d="100"/>
        </p:scale>
        <p:origin x="200" y="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462E6-A3C9-3844-9B8C-E80E8597B00F}" type="datetimeFigureOut">
              <a:rPr lang="en-US" smtClean="0"/>
              <a:t>2/23/21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BE2E3-3D0C-0B4E-990E-CA4183987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1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BE2E3-3D0C-0B4E-990E-CA4183987A0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72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BE2E3-3D0C-0B4E-990E-CA4183987A0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38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BE2E3-3D0C-0B4E-990E-CA4183987A0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39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BE2E3-3D0C-0B4E-990E-CA4183987A0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90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BE2E3-3D0C-0B4E-990E-CA4183987A0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62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BE2E3-3D0C-0B4E-990E-CA4183987A0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9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C3F878-F5E8-489B-AC8A-64F2A7E22C28}" type="datetimeFigureOut">
              <a:rPr lang="en-US" smtClean="0"/>
              <a:pPr/>
              <a:t>2/23/21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1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  <p:sldLayoutId id="2147484198" r:id="rId12"/>
    <p:sldLayoutId id="2147484199" r:id="rId13"/>
    <p:sldLayoutId id="2147484200" r:id="rId14"/>
    <p:sldLayoutId id="2147484201" r:id="rId15"/>
    <p:sldLayoutId id="2147484202" r:id="rId16"/>
    <p:sldLayoutId id="21474842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moody@pasco.k12.fl.u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g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x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39465" y="-1026902"/>
            <a:ext cx="6947127" cy="3488266"/>
          </a:xfrm>
        </p:spPr>
        <p:txBody>
          <a:bodyPr>
            <a:normAutofit/>
          </a:bodyPr>
          <a:lstStyle/>
          <a:p>
            <a:r>
              <a:rPr lang="en-US" dirty="0"/>
              <a:t>Class of 2024</a:t>
            </a:r>
            <a:br>
              <a:rPr lang="en-US" dirty="0"/>
            </a:br>
            <a:r>
              <a:rPr lang="en-US" dirty="0"/>
              <a:t>Course Selection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24029" y="2461363"/>
            <a:ext cx="5762563" cy="3338187"/>
          </a:xfrm>
        </p:spPr>
        <p:txBody>
          <a:bodyPr>
            <a:noAutofit/>
          </a:bodyPr>
          <a:lstStyle/>
          <a:p>
            <a:r>
              <a:rPr lang="en-US" sz="1600" dirty="0"/>
              <a:t>Mr. Moody</a:t>
            </a:r>
          </a:p>
          <a:p>
            <a:r>
              <a:rPr lang="en-US" sz="1600" dirty="0">
                <a:hlinkClick r:id="rId3"/>
              </a:rPr>
              <a:t>cmoody@pasco.k12.fl.us</a:t>
            </a:r>
            <a:endParaRPr lang="en-US" sz="1600" dirty="0"/>
          </a:p>
          <a:p>
            <a:r>
              <a:rPr lang="en-US" sz="1600" dirty="0"/>
              <a:t>(813) 794-9417</a:t>
            </a:r>
          </a:p>
          <a:p>
            <a:r>
              <a:rPr lang="en-US" sz="1600" dirty="0"/>
              <a:t>Twitter: @LOLHS2024</a:t>
            </a:r>
          </a:p>
          <a:p>
            <a:r>
              <a:rPr lang="en-US" sz="1600" dirty="0"/>
              <a:t>Remind: @lolhs20241</a:t>
            </a:r>
          </a:p>
          <a:p>
            <a:r>
              <a:rPr lang="en-US" sz="1600" dirty="0"/>
              <a:t>@lolhs20242</a:t>
            </a:r>
          </a:p>
          <a:p>
            <a:r>
              <a:rPr lang="en-US" sz="1600" dirty="0"/>
              <a:t>@lolhs20243</a:t>
            </a:r>
          </a:p>
          <a:p>
            <a:r>
              <a:rPr lang="en-US" sz="1600" dirty="0"/>
              <a:t>@lolhs20244</a:t>
            </a:r>
          </a:p>
          <a:p>
            <a:r>
              <a:rPr lang="en-US" sz="1600" dirty="0"/>
              <a:t>@lolhs20245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460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995" y="284480"/>
            <a:ext cx="6699805" cy="1166269"/>
          </a:xfrm>
        </p:spPr>
        <p:txBody>
          <a:bodyPr/>
          <a:lstStyle/>
          <a:p>
            <a:pPr algn="ctr"/>
            <a:r>
              <a:rPr lang="en-US"/>
              <a:t>Grade Point Average (GPA)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998" y="1714910"/>
            <a:ext cx="6699802" cy="480781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What is my </a:t>
            </a:r>
            <a:r>
              <a:rPr lang="en-US" i="1" dirty="0"/>
              <a:t>current unweighted </a:t>
            </a:r>
            <a:r>
              <a:rPr lang="en-US" dirty="0"/>
              <a:t>GPA????</a:t>
            </a:r>
          </a:p>
          <a:p>
            <a:pPr algn="l"/>
            <a:r>
              <a:rPr lang="en-US" dirty="0"/>
              <a:t>A=</a:t>
            </a:r>
            <a:r>
              <a:rPr lang="en-US" u="sng" dirty="0"/>
              <a:t>		</a:t>
            </a:r>
            <a:r>
              <a:rPr lang="en-US" dirty="0"/>
              <a:t> x 4= </a:t>
            </a:r>
            <a:r>
              <a:rPr lang="en-US" u="sng" dirty="0"/>
              <a:t>		</a:t>
            </a:r>
            <a:endParaRPr lang="en-US" dirty="0"/>
          </a:p>
          <a:p>
            <a:pPr algn="l"/>
            <a:r>
              <a:rPr lang="en-US" dirty="0"/>
              <a:t>B=</a:t>
            </a:r>
            <a:r>
              <a:rPr lang="en-US" u="sng" dirty="0"/>
              <a:t>		</a:t>
            </a:r>
            <a:r>
              <a:rPr lang="en-US" dirty="0"/>
              <a:t> x 3= </a:t>
            </a:r>
            <a:r>
              <a:rPr lang="en-US" u="sng" dirty="0"/>
              <a:t>		</a:t>
            </a:r>
            <a:endParaRPr lang="en-US" dirty="0"/>
          </a:p>
          <a:p>
            <a:pPr algn="l"/>
            <a:r>
              <a:rPr lang="en-US" dirty="0"/>
              <a:t>C=</a:t>
            </a:r>
            <a:r>
              <a:rPr lang="en-US" u="sng" dirty="0"/>
              <a:t>		</a:t>
            </a:r>
            <a:r>
              <a:rPr lang="en-US" dirty="0"/>
              <a:t> x 2= </a:t>
            </a:r>
            <a:r>
              <a:rPr lang="en-US" u="sng" dirty="0"/>
              <a:t>		</a:t>
            </a:r>
            <a:endParaRPr lang="en-US" dirty="0"/>
          </a:p>
          <a:p>
            <a:pPr algn="l"/>
            <a:r>
              <a:rPr lang="en-US" dirty="0"/>
              <a:t>D=</a:t>
            </a:r>
            <a:r>
              <a:rPr lang="en-US" u="sng" dirty="0"/>
              <a:t>		</a:t>
            </a:r>
            <a:r>
              <a:rPr lang="en-US" dirty="0"/>
              <a:t> x 1= </a:t>
            </a:r>
            <a:r>
              <a:rPr lang="en-US" u="sng" dirty="0"/>
              <a:t>		</a:t>
            </a:r>
            <a:endParaRPr lang="en-US" dirty="0"/>
          </a:p>
          <a:p>
            <a:pPr algn="l"/>
            <a:r>
              <a:rPr lang="en-US" dirty="0"/>
              <a:t>F=</a:t>
            </a:r>
            <a:r>
              <a:rPr lang="en-US" u="sng" dirty="0"/>
              <a:t>		</a:t>
            </a:r>
            <a:r>
              <a:rPr lang="en-US" dirty="0"/>
              <a:t> x 0= </a:t>
            </a:r>
            <a:r>
              <a:rPr lang="en-US" u="sng" dirty="0"/>
              <a:t>		</a:t>
            </a:r>
          </a:p>
          <a:p>
            <a:pPr algn="l"/>
            <a:endParaRPr lang="en-US" u="sng" dirty="0"/>
          </a:p>
          <a:p>
            <a:pPr algn="l"/>
            <a:r>
              <a:rPr lang="en-US" dirty="0"/>
              <a:t>Add the second column. </a:t>
            </a:r>
            <a:r>
              <a:rPr lang="en-US" u="sng" dirty="0"/>
              <a:t>			</a:t>
            </a:r>
            <a:r>
              <a:rPr lang="en-US" dirty="0"/>
              <a:t> Total </a:t>
            </a:r>
            <a:r>
              <a:rPr lang="en-US" dirty="0" err="1"/>
              <a:t>QPoints</a:t>
            </a:r>
            <a:endParaRPr lang="en-US" dirty="0"/>
          </a:p>
          <a:p>
            <a:pPr algn="l"/>
            <a:r>
              <a:rPr lang="en-US" dirty="0"/>
              <a:t>GPA=Total </a:t>
            </a:r>
            <a:r>
              <a:rPr lang="en-US" dirty="0" err="1"/>
              <a:t>QPoints</a:t>
            </a:r>
            <a:r>
              <a:rPr lang="en-US" dirty="0"/>
              <a:t> divided by total number of classes</a:t>
            </a:r>
          </a:p>
          <a:p>
            <a:pPr algn="l"/>
            <a:r>
              <a:rPr lang="en-US" u="sng" dirty="0"/>
              <a:t>		</a:t>
            </a:r>
            <a:r>
              <a:rPr lang="en-US" dirty="0"/>
              <a:t> </a:t>
            </a:r>
            <a:r>
              <a:rPr lang="en-US" dirty="0" err="1"/>
              <a:t>QPts</a:t>
            </a:r>
            <a:r>
              <a:rPr lang="en-US" dirty="0"/>
              <a:t> / </a:t>
            </a:r>
            <a:r>
              <a:rPr lang="en-US" u="sng" dirty="0"/>
              <a:t>			</a:t>
            </a:r>
            <a:r>
              <a:rPr lang="en-US" dirty="0"/>
              <a:t> classes= </a:t>
            </a:r>
            <a:r>
              <a:rPr lang="en-US" u="sng" dirty="0"/>
              <a:t>		</a:t>
            </a:r>
            <a:r>
              <a:rPr lang="en-US" dirty="0"/>
              <a:t> GPA</a:t>
            </a:r>
            <a:endParaRPr lang="en-US" u="sng" dirty="0"/>
          </a:p>
          <a:p>
            <a:pPr marL="342900" indent="-342900" algn="l">
              <a:buFont typeface="Arial" charset="0"/>
              <a:buChar char="•"/>
            </a:pP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75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995" y="284480"/>
            <a:ext cx="6699805" cy="1166269"/>
          </a:xfrm>
        </p:spPr>
        <p:txBody>
          <a:bodyPr/>
          <a:lstStyle/>
          <a:p>
            <a:pPr algn="ctr"/>
            <a:r>
              <a:rPr lang="en-US" dirty="0"/>
              <a:t>AP vs. DE vs. Honors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998" y="1714910"/>
            <a:ext cx="6699802" cy="4807810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charset="0"/>
              <a:buChar char="•"/>
            </a:pPr>
            <a:r>
              <a:rPr lang="en-US" dirty="0"/>
              <a:t>Earn the same amount of </a:t>
            </a:r>
            <a:r>
              <a:rPr lang="en-US" i="1" dirty="0"/>
              <a:t>high school credits</a:t>
            </a:r>
            <a:r>
              <a:rPr lang="en-US" dirty="0"/>
              <a:t> per course [.5 per semester, 1.0 per year]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/>
              <a:t>Earn College credit [AP &amp; Dual Enrollment]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/>
              <a:t>GPA Weighted Differently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Honors=.5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AP &amp; DE=1.0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/>
              <a:t>College Resume Builders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AP vs. Dual Enrollment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AP=Nationally Recognized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College credit earned IF AP Exam is passed.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Dual Enrollment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College credit earned if DE course is passed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College Credits Eligible FOR SURE within Florida State University System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May or May not be Transferrable to Out of State Institutions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Talk to Mr. Moody for more information</a:t>
            </a:r>
          </a:p>
          <a:p>
            <a:pPr marL="800100" lvl="1" indent="-342900">
              <a:buFont typeface="Arial" charset="0"/>
              <a:buChar char="•"/>
            </a:pP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29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538" y="0"/>
            <a:ext cx="6699805" cy="1108212"/>
          </a:xfrm>
        </p:spPr>
        <p:txBody>
          <a:bodyPr/>
          <a:lstStyle/>
          <a:p>
            <a:pPr algn="ctr"/>
            <a:r>
              <a:rPr lang="en-US"/>
              <a:t>Testing/Assessments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8541" y="2087926"/>
            <a:ext cx="6699802" cy="3855673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MUST PASS: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/>
              <a:t>Algebra 1 EOC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Grade Reading ELA</a:t>
            </a:r>
          </a:p>
          <a:p>
            <a:pPr marL="342900" indent="-342900" algn="l">
              <a:buFont typeface="Arial" charset="0"/>
              <a:buChar char="•"/>
            </a:pPr>
            <a:endParaRPr lang="en-US" dirty="0"/>
          </a:p>
          <a:p>
            <a:pPr algn="l"/>
            <a:r>
              <a:rPr lang="en-US" dirty="0"/>
              <a:t>MUST SIT FOR: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/>
              <a:t>Algebra 1 EOC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/>
              <a:t>Biology EOC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/>
              <a:t>Geometry EOC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/>
              <a:t>US History EOC</a:t>
            </a:r>
          </a:p>
          <a:p>
            <a:pPr algn="l"/>
            <a:endParaRPr lang="en-US" dirty="0"/>
          </a:p>
          <a:p>
            <a:pPr marL="342900" indent="-342900" algn="l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444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540" y="-309355"/>
            <a:ext cx="6699805" cy="1108212"/>
          </a:xfrm>
        </p:spPr>
        <p:txBody>
          <a:bodyPr/>
          <a:lstStyle/>
          <a:p>
            <a:pPr algn="ctr"/>
            <a:r>
              <a:rPr lang="en-US" dirty="0"/>
              <a:t>Course Selection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729639-B6AC-2745-9401-5B2246FB0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55" y="798857"/>
            <a:ext cx="4971580" cy="605914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169058-96BF-5041-B300-28A1B591BBA2}"/>
              </a:ext>
            </a:extLst>
          </p:cNvPr>
          <p:cNvSpPr txBox="1"/>
          <p:nvPr/>
        </p:nvSpPr>
        <p:spPr>
          <a:xfrm>
            <a:off x="821411" y="2413337"/>
            <a:ext cx="29446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Log into </a:t>
            </a:r>
            <a:r>
              <a:rPr lang="en-US" dirty="0" err="1"/>
              <a:t>myStudent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“Class Requests”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In upper right hand corner, change to 2021-2022 School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77147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540" y="-309355"/>
            <a:ext cx="6699805" cy="1108212"/>
          </a:xfrm>
        </p:spPr>
        <p:txBody>
          <a:bodyPr/>
          <a:lstStyle/>
          <a:p>
            <a:pPr algn="ctr"/>
            <a:r>
              <a:rPr lang="en-US" dirty="0"/>
              <a:t>Course Selection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61F5A3C-F817-E946-A11C-8C18BDBAA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745"/>
            <a:ext cx="9144000" cy="1630502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64A2DD98-A125-E84E-9F93-FFC594E28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8257"/>
            <a:ext cx="9144000" cy="414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54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538" y="0"/>
            <a:ext cx="6699805" cy="1108212"/>
          </a:xfrm>
        </p:spPr>
        <p:txBody>
          <a:bodyPr/>
          <a:lstStyle/>
          <a:p>
            <a:pPr algn="ctr"/>
            <a:r>
              <a:rPr lang="en-US" dirty="0"/>
              <a:t>English Progression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8541" y="2087926"/>
            <a:ext cx="6699802" cy="3855673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marL="342900" indent="-342900" algn="l">
              <a:buFont typeface="Arial" charset="0"/>
              <a:buChar char="•"/>
            </a:pPr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DAF06C3-8948-B34D-ADFA-7388CB10804F}"/>
              </a:ext>
            </a:extLst>
          </p:cNvPr>
          <p:cNvSpPr/>
          <p:nvPr/>
        </p:nvSpPr>
        <p:spPr>
          <a:xfrm>
            <a:off x="789709" y="1670621"/>
            <a:ext cx="2604654" cy="411891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B474E7D-5BE9-F449-ACA7-0EC0A29A4541}"/>
              </a:ext>
            </a:extLst>
          </p:cNvPr>
          <p:cNvSpPr/>
          <p:nvPr/>
        </p:nvSpPr>
        <p:spPr>
          <a:xfrm>
            <a:off x="3532909" y="1686145"/>
            <a:ext cx="2604654" cy="411891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0FFF81E-B370-4B43-8E05-8601FBB19FA5}"/>
              </a:ext>
            </a:extLst>
          </p:cNvPr>
          <p:cNvSpPr/>
          <p:nvPr/>
        </p:nvSpPr>
        <p:spPr>
          <a:xfrm>
            <a:off x="6279079" y="1686145"/>
            <a:ext cx="2604654" cy="411891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A691889-E035-A54C-94EC-70833101B1A9}"/>
              </a:ext>
            </a:extLst>
          </p:cNvPr>
          <p:cNvSpPr/>
          <p:nvPr/>
        </p:nvSpPr>
        <p:spPr>
          <a:xfrm>
            <a:off x="1086592" y="3226825"/>
            <a:ext cx="2010888" cy="463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-English 2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6D5A1FC-2EA5-D440-8861-9609795ED10D}"/>
              </a:ext>
            </a:extLst>
          </p:cNvPr>
          <p:cNvSpPr/>
          <p:nvPr/>
        </p:nvSpPr>
        <p:spPr>
          <a:xfrm>
            <a:off x="1086592" y="3948288"/>
            <a:ext cx="2010888" cy="587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-English 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DC8E2E1-B4F1-0340-99B3-48D3C7551949}"/>
              </a:ext>
            </a:extLst>
          </p:cNvPr>
          <p:cNvSpPr/>
          <p:nvPr/>
        </p:nvSpPr>
        <p:spPr>
          <a:xfrm>
            <a:off x="1086592" y="4760592"/>
            <a:ext cx="2010888" cy="587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-English 4: College Readiness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2DF4B8D-11B1-EA42-9C3A-9295416958FE}"/>
              </a:ext>
            </a:extLst>
          </p:cNvPr>
          <p:cNvSpPr/>
          <p:nvPr/>
        </p:nvSpPr>
        <p:spPr>
          <a:xfrm>
            <a:off x="3829792" y="4738998"/>
            <a:ext cx="2010888" cy="6088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-English 4 or English 4 Honors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6512279-4C0D-8748-B58C-3BB9DD5CADB6}"/>
              </a:ext>
            </a:extLst>
          </p:cNvPr>
          <p:cNvSpPr/>
          <p:nvPr/>
        </p:nvSpPr>
        <p:spPr>
          <a:xfrm>
            <a:off x="3829792" y="3142286"/>
            <a:ext cx="2010888" cy="569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-English 2 or English 2 Honors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305F6C9-A8FA-5143-AE11-A161C93BA006}"/>
              </a:ext>
            </a:extLst>
          </p:cNvPr>
          <p:cNvSpPr/>
          <p:nvPr/>
        </p:nvSpPr>
        <p:spPr>
          <a:xfrm>
            <a:off x="3829792" y="3870096"/>
            <a:ext cx="2010888" cy="608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-English 3 or English 3 Honors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6DE0949-ED80-B74C-A573-594B9818C50F}"/>
              </a:ext>
            </a:extLst>
          </p:cNvPr>
          <p:cNvSpPr/>
          <p:nvPr/>
        </p:nvSpPr>
        <p:spPr>
          <a:xfrm>
            <a:off x="6575962" y="4637428"/>
            <a:ext cx="2010888" cy="710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12th-AP Literature or Dual Enrollment Elective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4A6201-0DDC-0444-B2F9-EF29AAB6111C}"/>
              </a:ext>
            </a:extLst>
          </p:cNvPr>
          <p:cNvSpPr/>
          <p:nvPr/>
        </p:nvSpPr>
        <p:spPr>
          <a:xfrm>
            <a:off x="6575962" y="3846304"/>
            <a:ext cx="2010888" cy="689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11</a:t>
            </a:r>
            <a:r>
              <a:rPr lang="en-US" sz="1600" baseline="30000" dirty="0"/>
              <a:t>th</a:t>
            </a:r>
            <a:r>
              <a:rPr lang="en-US" sz="1600" dirty="0"/>
              <a:t>-AP Language or Dual Enrollment English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5194B98-D6EE-1840-ABCC-25C0D57ED6A4}"/>
              </a:ext>
            </a:extLst>
          </p:cNvPr>
          <p:cNvSpPr/>
          <p:nvPr/>
        </p:nvSpPr>
        <p:spPr>
          <a:xfrm>
            <a:off x="6575962" y="3166601"/>
            <a:ext cx="2010888" cy="549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-English 2 Honors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8165556-C646-304F-AE5A-E4FD6FA1F7DE}"/>
              </a:ext>
            </a:extLst>
          </p:cNvPr>
          <p:cNvSpPr/>
          <p:nvPr/>
        </p:nvSpPr>
        <p:spPr>
          <a:xfrm>
            <a:off x="1086592" y="1925979"/>
            <a:ext cx="2010888" cy="79900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9</a:t>
            </a:r>
            <a:r>
              <a:rPr lang="en-US" sz="1600" baseline="30000" dirty="0"/>
              <a:t>th</a:t>
            </a:r>
            <a:r>
              <a:rPr lang="en-US" sz="1600" dirty="0"/>
              <a:t> Grade English 1 or Honors D or F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960127A-C7C6-1247-B07D-4D4A3CB7AEC3}"/>
              </a:ext>
            </a:extLst>
          </p:cNvPr>
          <p:cNvSpPr/>
          <p:nvPr/>
        </p:nvSpPr>
        <p:spPr>
          <a:xfrm>
            <a:off x="3843647" y="1893082"/>
            <a:ext cx="2010888" cy="84742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aseline="30000" dirty="0"/>
          </a:p>
          <a:p>
            <a:pPr algn="ctr"/>
            <a:r>
              <a:rPr lang="en-US" sz="1600" dirty="0"/>
              <a:t>9</a:t>
            </a:r>
            <a:r>
              <a:rPr lang="en-US" sz="1600" baseline="30000" dirty="0"/>
              <a:t>th</a:t>
            </a:r>
            <a:r>
              <a:rPr lang="en-US" sz="1600" dirty="0"/>
              <a:t>-English 1 or Honors C or Above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205AF1E-EDD4-144F-A7B2-4D954185F71A}"/>
              </a:ext>
            </a:extLst>
          </p:cNvPr>
          <p:cNvSpPr/>
          <p:nvPr/>
        </p:nvSpPr>
        <p:spPr>
          <a:xfrm>
            <a:off x="6575962" y="1893082"/>
            <a:ext cx="2010888" cy="81445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aseline="30000" dirty="0"/>
          </a:p>
          <a:p>
            <a:pPr algn="ctr"/>
            <a:r>
              <a:rPr lang="en-US" sz="1600" dirty="0"/>
              <a:t>9</a:t>
            </a:r>
            <a:r>
              <a:rPr lang="en-US" sz="1600" baseline="30000" dirty="0"/>
              <a:t>th</a:t>
            </a:r>
            <a:r>
              <a:rPr lang="en-US" sz="1600" dirty="0"/>
              <a:t>-English 1 or Honors A or B</a:t>
            </a:r>
          </a:p>
        </p:txBody>
      </p:sp>
    </p:spTree>
    <p:extLst>
      <p:ext uri="{BB962C8B-B14F-4D97-AF65-F5344CB8AC3E}">
        <p14:creationId xmlns:p14="http://schemas.microsoft.com/office/powerpoint/2010/main" val="365923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538" y="0"/>
            <a:ext cx="6699805" cy="1108212"/>
          </a:xfrm>
        </p:spPr>
        <p:txBody>
          <a:bodyPr/>
          <a:lstStyle/>
          <a:p>
            <a:pPr algn="ctr"/>
            <a:r>
              <a:rPr lang="en-US" dirty="0"/>
              <a:t>English Progression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8541" y="2087926"/>
            <a:ext cx="6699802" cy="3855673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marL="342900" indent="-342900" algn="l">
              <a:buFont typeface="Arial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BFE54D-8749-2F40-8282-9CC4EEF02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81" y="2296766"/>
            <a:ext cx="7535189" cy="5138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C21CE0-9ECF-1443-8AF6-95430ED29B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81" y="3999172"/>
            <a:ext cx="7535189" cy="5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97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538" y="0"/>
            <a:ext cx="6699805" cy="1108212"/>
          </a:xfrm>
        </p:spPr>
        <p:txBody>
          <a:bodyPr/>
          <a:lstStyle/>
          <a:p>
            <a:pPr algn="ctr"/>
            <a:r>
              <a:rPr lang="en-US" dirty="0"/>
              <a:t>Math Progression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8541" y="2087926"/>
            <a:ext cx="6699802" cy="3855673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marL="342900" indent="-342900" algn="l">
              <a:buFont typeface="Arial" charset="0"/>
              <a:buChar char="•"/>
            </a:pPr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DAF06C3-8948-B34D-ADFA-7388CB10804F}"/>
              </a:ext>
            </a:extLst>
          </p:cNvPr>
          <p:cNvSpPr/>
          <p:nvPr/>
        </p:nvSpPr>
        <p:spPr>
          <a:xfrm>
            <a:off x="789709" y="1670621"/>
            <a:ext cx="2604654" cy="411891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B474E7D-5BE9-F449-ACA7-0EC0A29A4541}"/>
              </a:ext>
            </a:extLst>
          </p:cNvPr>
          <p:cNvSpPr/>
          <p:nvPr/>
        </p:nvSpPr>
        <p:spPr>
          <a:xfrm>
            <a:off x="3532909" y="1686145"/>
            <a:ext cx="2604654" cy="411891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0FFF81E-B370-4B43-8E05-8601FBB19FA5}"/>
              </a:ext>
            </a:extLst>
          </p:cNvPr>
          <p:cNvSpPr/>
          <p:nvPr/>
        </p:nvSpPr>
        <p:spPr>
          <a:xfrm>
            <a:off x="6279079" y="1686145"/>
            <a:ext cx="2604654" cy="411891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A691889-E035-A54C-94EC-70833101B1A9}"/>
              </a:ext>
            </a:extLst>
          </p:cNvPr>
          <p:cNvSpPr/>
          <p:nvPr/>
        </p:nvSpPr>
        <p:spPr>
          <a:xfrm>
            <a:off x="1086592" y="3226824"/>
            <a:ext cx="2010888" cy="5673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-Lib Arts Math 1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6D5A1FC-2EA5-D440-8861-9609795ED10D}"/>
              </a:ext>
            </a:extLst>
          </p:cNvPr>
          <p:cNvSpPr/>
          <p:nvPr/>
        </p:nvSpPr>
        <p:spPr>
          <a:xfrm>
            <a:off x="1086592" y="3948288"/>
            <a:ext cx="2010888" cy="587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-Geometry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DC8E2E1-B4F1-0340-99B3-48D3C7551949}"/>
              </a:ext>
            </a:extLst>
          </p:cNvPr>
          <p:cNvSpPr/>
          <p:nvPr/>
        </p:nvSpPr>
        <p:spPr>
          <a:xfrm>
            <a:off x="1086592" y="4760592"/>
            <a:ext cx="2010888" cy="587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-Math for College Readiness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2DF4B8D-11B1-EA42-9C3A-9295416958FE}"/>
              </a:ext>
            </a:extLst>
          </p:cNvPr>
          <p:cNvSpPr/>
          <p:nvPr/>
        </p:nvSpPr>
        <p:spPr>
          <a:xfrm>
            <a:off x="3829792" y="4673820"/>
            <a:ext cx="2010888" cy="937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12</a:t>
            </a:r>
            <a:r>
              <a:rPr lang="en-US" sz="1600" baseline="30000" dirty="0"/>
              <a:t>th</a:t>
            </a:r>
            <a:r>
              <a:rPr lang="en-US" sz="1600" dirty="0"/>
              <a:t>-Adv Math Topics, Prob/Stat Honors, Pre-Calculus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6512279-4C0D-8748-B58C-3BB9DD5CADB6}"/>
              </a:ext>
            </a:extLst>
          </p:cNvPr>
          <p:cNvSpPr/>
          <p:nvPr/>
        </p:nvSpPr>
        <p:spPr>
          <a:xfrm>
            <a:off x="3829792" y="3248121"/>
            <a:ext cx="2010888" cy="463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-Geometry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305F6C9-A8FA-5143-AE11-A161C93BA006}"/>
              </a:ext>
            </a:extLst>
          </p:cNvPr>
          <p:cNvSpPr/>
          <p:nvPr/>
        </p:nvSpPr>
        <p:spPr>
          <a:xfrm>
            <a:off x="3829792" y="3870096"/>
            <a:ext cx="2010888" cy="608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-Algebra 2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6DE0949-ED80-B74C-A573-594B9818C50F}"/>
              </a:ext>
            </a:extLst>
          </p:cNvPr>
          <p:cNvSpPr/>
          <p:nvPr/>
        </p:nvSpPr>
        <p:spPr>
          <a:xfrm>
            <a:off x="6575962" y="4637427"/>
            <a:ext cx="2010888" cy="8778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12th-Adv Math Topics, Prob/Stat Honors, Pre-Calculus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4A6201-0DDC-0444-B2F9-EF29AAB6111C}"/>
              </a:ext>
            </a:extLst>
          </p:cNvPr>
          <p:cNvSpPr/>
          <p:nvPr/>
        </p:nvSpPr>
        <p:spPr>
          <a:xfrm>
            <a:off x="6575962" y="3846304"/>
            <a:ext cx="2010888" cy="689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11</a:t>
            </a:r>
            <a:r>
              <a:rPr lang="en-US" sz="1600" baseline="30000" dirty="0"/>
              <a:t>th</a:t>
            </a:r>
            <a:r>
              <a:rPr lang="en-US" sz="1600" dirty="0"/>
              <a:t>-Algebra 2 Honors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5194B98-D6EE-1840-ABCC-25C0D57ED6A4}"/>
              </a:ext>
            </a:extLst>
          </p:cNvPr>
          <p:cNvSpPr/>
          <p:nvPr/>
        </p:nvSpPr>
        <p:spPr>
          <a:xfrm>
            <a:off x="6575962" y="3166601"/>
            <a:ext cx="2010888" cy="549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-Geometry Honors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8165556-C646-304F-AE5A-E4FD6FA1F7DE}"/>
              </a:ext>
            </a:extLst>
          </p:cNvPr>
          <p:cNvSpPr/>
          <p:nvPr/>
        </p:nvSpPr>
        <p:spPr>
          <a:xfrm>
            <a:off x="1086592" y="1925979"/>
            <a:ext cx="2010888" cy="79900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9</a:t>
            </a:r>
            <a:r>
              <a:rPr lang="en-US" sz="1600" baseline="30000" dirty="0"/>
              <a:t>th</a:t>
            </a:r>
            <a:r>
              <a:rPr lang="en-US" sz="1600" dirty="0"/>
              <a:t> Grade Algebra 1 or Honors D or F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960127A-C7C6-1247-B07D-4D4A3CB7AEC3}"/>
              </a:ext>
            </a:extLst>
          </p:cNvPr>
          <p:cNvSpPr/>
          <p:nvPr/>
        </p:nvSpPr>
        <p:spPr>
          <a:xfrm>
            <a:off x="3843647" y="1893082"/>
            <a:ext cx="2010888" cy="84742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aseline="30000" dirty="0"/>
          </a:p>
          <a:p>
            <a:pPr algn="ctr"/>
            <a:r>
              <a:rPr lang="en-US" sz="1600" dirty="0"/>
              <a:t>9th Grade-Algebra 1 or Honors  C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205AF1E-EDD4-144F-A7B2-4D954185F71A}"/>
              </a:ext>
            </a:extLst>
          </p:cNvPr>
          <p:cNvSpPr/>
          <p:nvPr/>
        </p:nvSpPr>
        <p:spPr>
          <a:xfrm>
            <a:off x="6575962" y="1893081"/>
            <a:ext cx="2010888" cy="98960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aseline="30000" dirty="0"/>
          </a:p>
          <a:p>
            <a:pPr algn="ctr"/>
            <a:r>
              <a:rPr lang="en-US" sz="1600" dirty="0"/>
              <a:t>9</a:t>
            </a:r>
            <a:r>
              <a:rPr lang="en-US" sz="1600" baseline="30000" dirty="0"/>
              <a:t>th </a:t>
            </a:r>
            <a:r>
              <a:rPr lang="en-US" sz="1600" dirty="0"/>
              <a:t>Grade-Algebra 1 or  Honors</a:t>
            </a:r>
          </a:p>
          <a:p>
            <a:pPr algn="ctr"/>
            <a:r>
              <a:rPr lang="en-US" sz="1600" dirty="0"/>
              <a:t>A, B, or C Average</a:t>
            </a:r>
          </a:p>
        </p:txBody>
      </p:sp>
    </p:spTree>
    <p:extLst>
      <p:ext uri="{BB962C8B-B14F-4D97-AF65-F5344CB8AC3E}">
        <p14:creationId xmlns:p14="http://schemas.microsoft.com/office/powerpoint/2010/main" val="3626076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538" y="0"/>
            <a:ext cx="6699805" cy="1108212"/>
          </a:xfrm>
        </p:spPr>
        <p:txBody>
          <a:bodyPr/>
          <a:lstStyle/>
          <a:p>
            <a:pPr algn="ctr"/>
            <a:r>
              <a:rPr lang="en-US" dirty="0"/>
              <a:t>Math Progression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8541" y="2087926"/>
            <a:ext cx="6699802" cy="3855673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marL="342900" indent="-342900" algn="l">
              <a:buFont typeface="Arial" charset="0"/>
              <a:buChar char="•"/>
            </a:pPr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DAF06C3-8948-B34D-ADFA-7388CB10804F}"/>
              </a:ext>
            </a:extLst>
          </p:cNvPr>
          <p:cNvSpPr/>
          <p:nvPr/>
        </p:nvSpPr>
        <p:spPr>
          <a:xfrm>
            <a:off x="789709" y="1670621"/>
            <a:ext cx="2604654" cy="411891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B474E7D-5BE9-F449-ACA7-0EC0A29A4541}"/>
              </a:ext>
            </a:extLst>
          </p:cNvPr>
          <p:cNvSpPr/>
          <p:nvPr/>
        </p:nvSpPr>
        <p:spPr>
          <a:xfrm>
            <a:off x="3532909" y="1686145"/>
            <a:ext cx="2604654" cy="411891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0FFF81E-B370-4B43-8E05-8601FBB19FA5}"/>
              </a:ext>
            </a:extLst>
          </p:cNvPr>
          <p:cNvSpPr/>
          <p:nvPr/>
        </p:nvSpPr>
        <p:spPr>
          <a:xfrm>
            <a:off x="6279079" y="1686145"/>
            <a:ext cx="2604654" cy="411891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A691889-E035-A54C-94EC-70833101B1A9}"/>
              </a:ext>
            </a:extLst>
          </p:cNvPr>
          <p:cNvSpPr/>
          <p:nvPr/>
        </p:nvSpPr>
        <p:spPr>
          <a:xfrm>
            <a:off x="1086592" y="2946156"/>
            <a:ext cx="2010888" cy="7585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-Algebra 2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6D5A1FC-2EA5-D440-8861-9609795ED10D}"/>
              </a:ext>
            </a:extLst>
          </p:cNvPr>
          <p:cNvSpPr/>
          <p:nvPr/>
        </p:nvSpPr>
        <p:spPr>
          <a:xfrm>
            <a:off x="1086592" y="3826042"/>
            <a:ext cx="2010888" cy="858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11</a:t>
            </a:r>
            <a:r>
              <a:rPr lang="en-US" sz="1600" baseline="30000" dirty="0"/>
              <a:t>th</a:t>
            </a:r>
            <a:r>
              <a:rPr lang="en-US" sz="1600" dirty="0"/>
              <a:t>-Adv Math Topics, Prob/Stat Honors, Pre-Calculus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DC8E2E1-B4F1-0340-99B3-48D3C7551949}"/>
              </a:ext>
            </a:extLst>
          </p:cNvPr>
          <p:cNvSpPr/>
          <p:nvPr/>
        </p:nvSpPr>
        <p:spPr>
          <a:xfrm>
            <a:off x="1086592" y="4760592"/>
            <a:ext cx="2010888" cy="8504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-AP Statistics or AP Calculus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2DF4B8D-11B1-EA42-9C3A-9295416958FE}"/>
              </a:ext>
            </a:extLst>
          </p:cNvPr>
          <p:cNvSpPr/>
          <p:nvPr/>
        </p:nvSpPr>
        <p:spPr>
          <a:xfrm>
            <a:off x="3829792" y="4832272"/>
            <a:ext cx="2010888" cy="778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12</a:t>
            </a:r>
            <a:r>
              <a:rPr lang="en-US" sz="1600" baseline="30000" dirty="0"/>
              <a:t>th</a:t>
            </a:r>
            <a:r>
              <a:rPr lang="en-US" sz="1600" dirty="0"/>
              <a:t>-AP Statistics or AP Calculus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6512279-4C0D-8748-B58C-3BB9DD5CADB6}"/>
              </a:ext>
            </a:extLst>
          </p:cNvPr>
          <p:cNvSpPr/>
          <p:nvPr/>
        </p:nvSpPr>
        <p:spPr>
          <a:xfrm>
            <a:off x="3829792" y="2946157"/>
            <a:ext cx="2010888" cy="774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-Algebra 2 Honors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305F6C9-A8FA-5143-AE11-A161C93BA006}"/>
              </a:ext>
            </a:extLst>
          </p:cNvPr>
          <p:cNvSpPr/>
          <p:nvPr/>
        </p:nvSpPr>
        <p:spPr>
          <a:xfrm>
            <a:off x="3829792" y="3817641"/>
            <a:ext cx="2010888" cy="9172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11</a:t>
            </a:r>
            <a:r>
              <a:rPr lang="en-US" sz="1600" baseline="30000" dirty="0"/>
              <a:t>th</a:t>
            </a:r>
            <a:r>
              <a:rPr lang="en-US" sz="1600" dirty="0"/>
              <a:t>-Adv Math Topics, Prob/Stat Honors, Pre-Calculus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6DE0949-ED80-B74C-A573-594B9818C50F}"/>
              </a:ext>
            </a:extLst>
          </p:cNvPr>
          <p:cNvSpPr/>
          <p:nvPr/>
        </p:nvSpPr>
        <p:spPr>
          <a:xfrm>
            <a:off x="6575962" y="4797355"/>
            <a:ext cx="2010888" cy="710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12th-AP Statistics, AP Calculus, DE Math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4A6201-0DDC-0444-B2F9-EF29AAB6111C}"/>
              </a:ext>
            </a:extLst>
          </p:cNvPr>
          <p:cNvSpPr/>
          <p:nvPr/>
        </p:nvSpPr>
        <p:spPr>
          <a:xfrm>
            <a:off x="6575962" y="3951195"/>
            <a:ext cx="2010888" cy="689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11</a:t>
            </a:r>
            <a:r>
              <a:rPr lang="en-US" sz="1600" baseline="30000" dirty="0"/>
              <a:t>th</a:t>
            </a:r>
            <a:r>
              <a:rPr lang="en-US" sz="1600" dirty="0"/>
              <a:t>-AP Statistics, AP Calculus, DE College Algebra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5194B98-D6EE-1840-ABCC-25C0D57ED6A4}"/>
              </a:ext>
            </a:extLst>
          </p:cNvPr>
          <p:cNvSpPr/>
          <p:nvPr/>
        </p:nvSpPr>
        <p:spPr>
          <a:xfrm>
            <a:off x="6575962" y="2914473"/>
            <a:ext cx="2010888" cy="903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10</a:t>
            </a:r>
            <a:r>
              <a:rPr lang="en-US" sz="1600" baseline="30000" dirty="0"/>
              <a:t>th</a:t>
            </a:r>
            <a:r>
              <a:rPr lang="en-US" sz="1600" dirty="0"/>
              <a:t>-Adv Math Topics, Prob/Stat Honors, Pre-Calculus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8165556-C646-304F-AE5A-E4FD6FA1F7DE}"/>
              </a:ext>
            </a:extLst>
          </p:cNvPr>
          <p:cNvSpPr/>
          <p:nvPr/>
        </p:nvSpPr>
        <p:spPr>
          <a:xfrm>
            <a:off x="1086592" y="1925979"/>
            <a:ext cx="2010888" cy="79900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9</a:t>
            </a:r>
            <a:r>
              <a:rPr lang="en-US" sz="1600" baseline="30000" dirty="0"/>
              <a:t>th</a:t>
            </a:r>
            <a:r>
              <a:rPr lang="en-US" sz="1600" dirty="0"/>
              <a:t> Grade-Geometry Honors C Average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960127A-C7C6-1247-B07D-4D4A3CB7AEC3}"/>
              </a:ext>
            </a:extLst>
          </p:cNvPr>
          <p:cNvSpPr/>
          <p:nvPr/>
        </p:nvSpPr>
        <p:spPr>
          <a:xfrm>
            <a:off x="3843647" y="1893082"/>
            <a:ext cx="2010888" cy="84742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aseline="30000" dirty="0"/>
          </a:p>
          <a:p>
            <a:pPr algn="ctr"/>
            <a:r>
              <a:rPr lang="en-US" sz="1600" dirty="0"/>
              <a:t>9</a:t>
            </a:r>
            <a:r>
              <a:rPr lang="en-US" sz="1600" baseline="30000" dirty="0"/>
              <a:t>th</a:t>
            </a:r>
            <a:r>
              <a:rPr lang="en-US" sz="1600" dirty="0"/>
              <a:t> Grade-Geometry Honors A or B Average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205AF1E-EDD4-144F-A7B2-4D954185F71A}"/>
              </a:ext>
            </a:extLst>
          </p:cNvPr>
          <p:cNvSpPr/>
          <p:nvPr/>
        </p:nvSpPr>
        <p:spPr>
          <a:xfrm>
            <a:off x="6575962" y="1893082"/>
            <a:ext cx="2010888" cy="81445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aseline="30000" dirty="0"/>
          </a:p>
          <a:p>
            <a:pPr algn="ctr"/>
            <a:r>
              <a:rPr lang="en-US" sz="1600" dirty="0"/>
              <a:t>9</a:t>
            </a:r>
            <a:r>
              <a:rPr lang="en-US" sz="1600" baseline="30000" dirty="0"/>
              <a:t>th</a:t>
            </a:r>
            <a:r>
              <a:rPr lang="en-US" sz="1600" dirty="0"/>
              <a:t> Grade-Algebra 2 Honors</a:t>
            </a:r>
          </a:p>
        </p:txBody>
      </p:sp>
    </p:spTree>
    <p:extLst>
      <p:ext uri="{BB962C8B-B14F-4D97-AF65-F5344CB8AC3E}">
        <p14:creationId xmlns:p14="http://schemas.microsoft.com/office/powerpoint/2010/main" val="80996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538" y="0"/>
            <a:ext cx="6699805" cy="1108212"/>
          </a:xfrm>
        </p:spPr>
        <p:txBody>
          <a:bodyPr/>
          <a:lstStyle/>
          <a:p>
            <a:pPr algn="ctr"/>
            <a:r>
              <a:rPr lang="en-US" dirty="0"/>
              <a:t>Math Progression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17A02D-2B6D-D443-AA7F-9A28D38E6E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D04941-FA98-104D-8B2E-628D4BAE2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40" y="1634799"/>
            <a:ext cx="6056878" cy="4720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3885032-6FF9-B847-8758-4F5D5C11F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9" y="2443652"/>
            <a:ext cx="6056878" cy="5940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5ECEC42-F259-164D-9D4D-9DADFD83B0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8" y="3604434"/>
            <a:ext cx="6056879" cy="4239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4B5045E-E611-5247-8416-FE5A0ED2F8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9" y="4535226"/>
            <a:ext cx="6056880" cy="42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22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438401"/>
            <a:ext cx="7704667" cy="3815080"/>
          </a:xfrm>
        </p:spPr>
        <p:txBody>
          <a:bodyPr>
            <a:noAutofit/>
          </a:bodyPr>
          <a:lstStyle/>
          <a:p>
            <a:r>
              <a:rPr lang="en-US" sz="2000" dirty="0"/>
              <a:t>Graduation Requirements</a:t>
            </a:r>
          </a:p>
          <a:p>
            <a:pPr lvl="1"/>
            <a:r>
              <a:rPr lang="en-US" sz="1600" dirty="0"/>
              <a:t>Courses &amp; Credits</a:t>
            </a:r>
          </a:p>
          <a:p>
            <a:pPr lvl="1"/>
            <a:r>
              <a:rPr lang="en-US" sz="1600" dirty="0"/>
              <a:t>On/Off Track</a:t>
            </a:r>
          </a:p>
          <a:p>
            <a:pPr lvl="1"/>
            <a:r>
              <a:rPr lang="en-US" sz="1600" dirty="0"/>
              <a:t>GPA</a:t>
            </a:r>
          </a:p>
          <a:p>
            <a:pPr lvl="1"/>
            <a:r>
              <a:rPr lang="en-US" sz="1600" dirty="0"/>
              <a:t>Testing</a:t>
            </a:r>
          </a:p>
          <a:p>
            <a:r>
              <a:rPr lang="en-US" sz="2000" dirty="0"/>
              <a:t>Course Selection</a:t>
            </a:r>
          </a:p>
        </p:txBody>
      </p:sp>
    </p:spTree>
    <p:extLst>
      <p:ext uri="{BB962C8B-B14F-4D97-AF65-F5344CB8AC3E}">
        <p14:creationId xmlns:p14="http://schemas.microsoft.com/office/powerpoint/2010/main" val="618166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538" y="0"/>
            <a:ext cx="6699805" cy="1108212"/>
          </a:xfrm>
        </p:spPr>
        <p:txBody>
          <a:bodyPr/>
          <a:lstStyle/>
          <a:p>
            <a:pPr algn="ctr"/>
            <a:r>
              <a:rPr lang="en-US" dirty="0"/>
              <a:t>Science Progression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8541" y="2087926"/>
            <a:ext cx="6699802" cy="3855673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marL="342900" indent="-342900" algn="l">
              <a:buFont typeface="Arial" charset="0"/>
              <a:buChar char="•"/>
            </a:pPr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DAF06C3-8948-B34D-ADFA-7388CB10804F}"/>
              </a:ext>
            </a:extLst>
          </p:cNvPr>
          <p:cNvSpPr/>
          <p:nvPr/>
        </p:nvSpPr>
        <p:spPr>
          <a:xfrm>
            <a:off x="789709" y="1670621"/>
            <a:ext cx="2604654" cy="49316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B474E7D-5BE9-F449-ACA7-0EC0A29A4541}"/>
              </a:ext>
            </a:extLst>
          </p:cNvPr>
          <p:cNvSpPr/>
          <p:nvPr/>
        </p:nvSpPr>
        <p:spPr>
          <a:xfrm>
            <a:off x="3532909" y="1686145"/>
            <a:ext cx="2604654" cy="491613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0FFF81E-B370-4B43-8E05-8601FBB19FA5}"/>
              </a:ext>
            </a:extLst>
          </p:cNvPr>
          <p:cNvSpPr/>
          <p:nvPr/>
        </p:nvSpPr>
        <p:spPr>
          <a:xfrm>
            <a:off x="6279079" y="1686144"/>
            <a:ext cx="2604654" cy="491613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A691889-E035-A54C-94EC-70833101B1A9}"/>
              </a:ext>
            </a:extLst>
          </p:cNvPr>
          <p:cNvSpPr/>
          <p:nvPr/>
        </p:nvSpPr>
        <p:spPr>
          <a:xfrm>
            <a:off x="1086592" y="2900713"/>
            <a:ext cx="2010888" cy="799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-Biology, </a:t>
            </a:r>
            <a:r>
              <a:rPr lang="en-US" dirty="0" err="1"/>
              <a:t>Agriscience</a:t>
            </a:r>
            <a:r>
              <a:rPr lang="en-US" dirty="0"/>
              <a:t> Foundations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6D5A1FC-2EA5-D440-8861-9609795ED10D}"/>
              </a:ext>
            </a:extLst>
          </p:cNvPr>
          <p:cNvSpPr/>
          <p:nvPr/>
        </p:nvSpPr>
        <p:spPr>
          <a:xfrm>
            <a:off x="1085107" y="3902243"/>
            <a:ext cx="2010888" cy="936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11</a:t>
            </a:r>
            <a:r>
              <a:rPr lang="en-US" sz="1600" baseline="30000" dirty="0"/>
              <a:t>th</a:t>
            </a:r>
            <a:r>
              <a:rPr lang="en-US" sz="1600" dirty="0"/>
              <a:t>-Earth/Space Science, </a:t>
            </a:r>
            <a:r>
              <a:rPr lang="en-US" sz="1600" dirty="0" err="1"/>
              <a:t>Agriscience</a:t>
            </a:r>
            <a:r>
              <a:rPr lang="en-US" sz="1600" dirty="0"/>
              <a:t> Foundations, Marine Science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DC8E2E1-B4F1-0340-99B3-48D3C7551949}"/>
              </a:ext>
            </a:extLst>
          </p:cNvPr>
          <p:cNvSpPr/>
          <p:nvPr/>
        </p:nvSpPr>
        <p:spPr>
          <a:xfrm>
            <a:off x="1086592" y="5029302"/>
            <a:ext cx="2010888" cy="1331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- Earth/Space Science, </a:t>
            </a:r>
            <a:r>
              <a:rPr lang="en-US" dirty="0" err="1"/>
              <a:t>Agriscience</a:t>
            </a:r>
            <a:r>
              <a:rPr lang="en-US" dirty="0"/>
              <a:t> Foundations, Marine Science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2DF4B8D-11B1-EA42-9C3A-9295416958FE}"/>
              </a:ext>
            </a:extLst>
          </p:cNvPr>
          <p:cNvSpPr/>
          <p:nvPr/>
        </p:nvSpPr>
        <p:spPr>
          <a:xfrm>
            <a:off x="3829792" y="5322171"/>
            <a:ext cx="2010888" cy="8504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12</a:t>
            </a:r>
            <a:r>
              <a:rPr lang="en-US" sz="1600" baseline="30000" dirty="0"/>
              <a:t>th</a:t>
            </a:r>
            <a:r>
              <a:rPr lang="en-US" sz="1600" dirty="0"/>
              <a:t>-Environmental Science, Earth/Space Science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6512279-4C0D-8748-B58C-3BB9DD5CADB6}"/>
              </a:ext>
            </a:extLst>
          </p:cNvPr>
          <p:cNvSpPr/>
          <p:nvPr/>
        </p:nvSpPr>
        <p:spPr>
          <a:xfrm>
            <a:off x="3843647" y="2889747"/>
            <a:ext cx="2010888" cy="68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10</a:t>
            </a:r>
            <a:r>
              <a:rPr lang="en-US" sz="1400" baseline="30000" dirty="0"/>
              <a:t>th</a:t>
            </a:r>
            <a:r>
              <a:rPr lang="en-US" sz="1400" dirty="0"/>
              <a:t>-Agriscience Foundations, Earth/Space Science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305F6C9-A8FA-5143-AE11-A161C93BA006}"/>
              </a:ext>
            </a:extLst>
          </p:cNvPr>
          <p:cNvSpPr/>
          <p:nvPr/>
        </p:nvSpPr>
        <p:spPr>
          <a:xfrm>
            <a:off x="3829792" y="3896800"/>
            <a:ext cx="2010888" cy="11325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11</a:t>
            </a:r>
            <a:r>
              <a:rPr lang="en-US" sz="1600" baseline="30000" dirty="0"/>
              <a:t>th</a:t>
            </a:r>
            <a:r>
              <a:rPr lang="en-US" sz="1600" dirty="0"/>
              <a:t>-Marine Science, Environmental Science, </a:t>
            </a:r>
            <a:r>
              <a:rPr lang="en-US" sz="1600" dirty="0" err="1"/>
              <a:t>Agriscience</a:t>
            </a:r>
            <a:r>
              <a:rPr lang="en-US" sz="1600" dirty="0"/>
              <a:t> Foundations, Earth Space Science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6DE0949-ED80-B74C-A573-594B9818C50F}"/>
              </a:ext>
            </a:extLst>
          </p:cNvPr>
          <p:cNvSpPr/>
          <p:nvPr/>
        </p:nvSpPr>
        <p:spPr>
          <a:xfrm>
            <a:off x="6592059" y="5465424"/>
            <a:ext cx="2010888" cy="7472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12th-Chemistry or Honors, Physics Honors, AP Env Sci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4A6201-0DDC-0444-B2F9-EF29AAB6111C}"/>
              </a:ext>
            </a:extLst>
          </p:cNvPr>
          <p:cNvSpPr/>
          <p:nvPr/>
        </p:nvSpPr>
        <p:spPr>
          <a:xfrm>
            <a:off x="6575962" y="4289934"/>
            <a:ext cx="2010888" cy="928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11</a:t>
            </a:r>
            <a:r>
              <a:rPr lang="en-US" sz="1600" baseline="30000" dirty="0"/>
              <a:t>th</a:t>
            </a:r>
            <a:r>
              <a:rPr lang="en-US" sz="1600" dirty="0"/>
              <a:t>-Anatomy &amp; Physiology or Honors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5194B98-D6EE-1840-ABCC-25C0D57ED6A4}"/>
              </a:ext>
            </a:extLst>
          </p:cNvPr>
          <p:cNvSpPr/>
          <p:nvPr/>
        </p:nvSpPr>
        <p:spPr>
          <a:xfrm>
            <a:off x="6575962" y="2889746"/>
            <a:ext cx="2010888" cy="1169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10</a:t>
            </a:r>
            <a:r>
              <a:rPr lang="en-US" sz="1600" baseline="30000" dirty="0"/>
              <a:t>th</a:t>
            </a:r>
            <a:r>
              <a:rPr lang="en-US" sz="1600" dirty="0"/>
              <a:t>-Genetics Honors, Marine Science or Honors, Chemistry or Honors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8165556-C646-304F-AE5A-E4FD6FA1F7DE}"/>
              </a:ext>
            </a:extLst>
          </p:cNvPr>
          <p:cNvSpPr/>
          <p:nvPr/>
        </p:nvSpPr>
        <p:spPr>
          <a:xfrm>
            <a:off x="1086592" y="1925979"/>
            <a:ext cx="2010888" cy="79900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9</a:t>
            </a:r>
            <a:r>
              <a:rPr lang="en-US" sz="1600" baseline="30000" dirty="0"/>
              <a:t>th</a:t>
            </a:r>
            <a:r>
              <a:rPr lang="en-US" sz="1600" dirty="0"/>
              <a:t> Grade-Environmental Science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960127A-C7C6-1247-B07D-4D4A3CB7AEC3}"/>
              </a:ext>
            </a:extLst>
          </p:cNvPr>
          <p:cNvSpPr/>
          <p:nvPr/>
        </p:nvSpPr>
        <p:spPr>
          <a:xfrm>
            <a:off x="3843647" y="1893082"/>
            <a:ext cx="2010888" cy="84742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aseline="30000" dirty="0"/>
          </a:p>
          <a:p>
            <a:pPr algn="ctr"/>
            <a:r>
              <a:rPr lang="en-US" sz="1600" dirty="0"/>
              <a:t>9</a:t>
            </a:r>
            <a:r>
              <a:rPr lang="en-US" sz="1600" baseline="30000" dirty="0"/>
              <a:t>th</a:t>
            </a:r>
            <a:r>
              <a:rPr lang="en-US" sz="1600" dirty="0"/>
              <a:t> Grade-Biology or Honors D or F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205AF1E-EDD4-144F-A7B2-4D954185F71A}"/>
              </a:ext>
            </a:extLst>
          </p:cNvPr>
          <p:cNvSpPr/>
          <p:nvPr/>
        </p:nvSpPr>
        <p:spPr>
          <a:xfrm>
            <a:off x="6575962" y="1893081"/>
            <a:ext cx="2010888" cy="88284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aseline="30000" dirty="0"/>
          </a:p>
          <a:p>
            <a:pPr algn="ctr"/>
            <a:r>
              <a:rPr lang="en-US" sz="1600" dirty="0"/>
              <a:t>9</a:t>
            </a:r>
            <a:r>
              <a:rPr lang="en-US" sz="1600" baseline="30000" dirty="0"/>
              <a:t>th</a:t>
            </a:r>
            <a:r>
              <a:rPr lang="en-US" sz="1600" dirty="0"/>
              <a:t> Grade-Biology or Honors A, B, or C Average</a:t>
            </a:r>
          </a:p>
        </p:txBody>
      </p:sp>
    </p:spTree>
    <p:extLst>
      <p:ext uri="{BB962C8B-B14F-4D97-AF65-F5344CB8AC3E}">
        <p14:creationId xmlns:p14="http://schemas.microsoft.com/office/powerpoint/2010/main" val="2611091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538" y="0"/>
            <a:ext cx="6699805" cy="1108212"/>
          </a:xfrm>
        </p:spPr>
        <p:txBody>
          <a:bodyPr/>
          <a:lstStyle/>
          <a:p>
            <a:pPr algn="ctr"/>
            <a:r>
              <a:rPr lang="en-US" dirty="0"/>
              <a:t>Science Progression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668935-129C-D044-9CEB-1D3B8E809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46" y="2589750"/>
            <a:ext cx="5719197" cy="3821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F3B8A7-5AFD-D145-B492-3A1FE8F7D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48" y="3366363"/>
            <a:ext cx="5719197" cy="38219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489FAC0-E948-9446-8043-5BA7ADC8E5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46" y="1857930"/>
            <a:ext cx="5791200" cy="3786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2B3AF9C-BEA7-5F42-8F7C-3846C346D9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47" y="1071120"/>
            <a:ext cx="5791199" cy="5275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EE88C2-0FA8-804C-BC70-C1B98D2F49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45" y="5465588"/>
            <a:ext cx="5778925" cy="37867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94E667A-230F-CF40-BCFB-163DA967AC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45" y="4142976"/>
            <a:ext cx="5719197" cy="37867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74F63FE-4DB0-2945-8942-470D370AAE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44" y="4783063"/>
            <a:ext cx="5719197" cy="37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63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538" y="0"/>
            <a:ext cx="6699805" cy="1108212"/>
          </a:xfrm>
        </p:spPr>
        <p:txBody>
          <a:bodyPr/>
          <a:lstStyle/>
          <a:p>
            <a:pPr algn="ctr"/>
            <a:r>
              <a:rPr lang="en-US" dirty="0"/>
              <a:t>Social Studies Progression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8541" y="2087926"/>
            <a:ext cx="6699802" cy="3855673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marL="342900" indent="-342900" algn="l">
              <a:buFont typeface="Arial" charset="0"/>
              <a:buChar char="•"/>
            </a:pPr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DAF06C3-8948-B34D-ADFA-7388CB10804F}"/>
              </a:ext>
            </a:extLst>
          </p:cNvPr>
          <p:cNvSpPr/>
          <p:nvPr/>
        </p:nvSpPr>
        <p:spPr>
          <a:xfrm>
            <a:off x="789709" y="1670621"/>
            <a:ext cx="2604654" cy="411891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B474E7D-5BE9-F449-ACA7-0EC0A29A4541}"/>
              </a:ext>
            </a:extLst>
          </p:cNvPr>
          <p:cNvSpPr/>
          <p:nvPr/>
        </p:nvSpPr>
        <p:spPr>
          <a:xfrm>
            <a:off x="3532909" y="1686145"/>
            <a:ext cx="2604654" cy="411891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0FFF81E-B370-4B43-8E05-8601FBB19FA5}"/>
              </a:ext>
            </a:extLst>
          </p:cNvPr>
          <p:cNvSpPr/>
          <p:nvPr/>
        </p:nvSpPr>
        <p:spPr>
          <a:xfrm>
            <a:off x="6279079" y="1686145"/>
            <a:ext cx="2604654" cy="411891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A691889-E035-A54C-94EC-70833101B1A9}"/>
              </a:ext>
            </a:extLst>
          </p:cNvPr>
          <p:cNvSpPr/>
          <p:nvPr/>
        </p:nvSpPr>
        <p:spPr>
          <a:xfrm>
            <a:off x="1086592" y="2775811"/>
            <a:ext cx="2010888" cy="906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-World History or World History Honors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6D5A1FC-2EA5-D440-8861-9609795ED10D}"/>
              </a:ext>
            </a:extLst>
          </p:cNvPr>
          <p:cNvSpPr/>
          <p:nvPr/>
        </p:nvSpPr>
        <p:spPr>
          <a:xfrm>
            <a:off x="1086592" y="3803097"/>
            <a:ext cx="2010888" cy="721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11</a:t>
            </a:r>
            <a:r>
              <a:rPr lang="en-US" sz="1600" baseline="30000" dirty="0"/>
              <a:t>th</a:t>
            </a:r>
            <a:r>
              <a:rPr lang="en-US" sz="1600" dirty="0"/>
              <a:t>-US History or US History Honors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DC8E2E1-B4F1-0340-99B3-48D3C7551949}"/>
              </a:ext>
            </a:extLst>
          </p:cNvPr>
          <p:cNvSpPr/>
          <p:nvPr/>
        </p:nvSpPr>
        <p:spPr>
          <a:xfrm>
            <a:off x="1086592" y="4760592"/>
            <a:ext cx="2010888" cy="8504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12</a:t>
            </a:r>
            <a:r>
              <a:rPr lang="en-US" sz="1600" baseline="30000" dirty="0"/>
              <a:t>th</a:t>
            </a:r>
            <a:r>
              <a:rPr lang="en-US" sz="1600" dirty="0"/>
              <a:t>-US Gov’t/Econ or US Gov’t Honors/Econ Honors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2DF4B8D-11B1-EA42-9C3A-9295416958FE}"/>
              </a:ext>
            </a:extLst>
          </p:cNvPr>
          <p:cNvSpPr/>
          <p:nvPr/>
        </p:nvSpPr>
        <p:spPr>
          <a:xfrm>
            <a:off x="3829792" y="4760592"/>
            <a:ext cx="2010888" cy="8504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12</a:t>
            </a:r>
            <a:r>
              <a:rPr lang="en-US" sz="1600" baseline="30000" dirty="0"/>
              <a:t>th</a:t>
            </a:r>
            <a:r>
              <a:rPr lang="en-US" sz="1600" dirty="0"/>
              <a:t>-US Gov’t/Econ Honors or AP US Gov’t/AP </a:t>
            </a:r>
            <a:r>
              <a:rPr lang="en-US" sz="1600" dirty="0" err="1"/>
              <a:t>MacroEcon</a:t>
            </a:r>
            <a:endParaRPr lang="en-US" sz="1600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6512279-4C0D-8748-B58C-3BB9DD5CADB6}"/>
              </a:ext>
            </a:extLst>
          </p:cNvPr>
          <p:cNvSpPr/>
          <p:nvPr/>
        </p:nvSpPr>
        <p:spPr>
          <a:xfrm>
            <a:off x="3843647" y="2968858"/>
            <a:ext cx="2010888" cy="605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-AP Human Geography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305F6C9-A8FA-5143-AE11-A161C93BA006}"/>
              </a:ext>
            </a:extLst>
          </p:cNvPr>
          <p:cNvSpPr/>
          <p:nvPr/>
        </p:nvSpPr>
        <p:spPr>
          <a:xfrm>
            <a:off x="3829792" y="3694141"/>
            <a:ext cx="2010888" cy="9172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11</a:t>
            </a:r>
            <a:r>
              <a:rPr lang="en-US" sz="1600" baseline="30000" dirty="0"/>
              <a:t>th</a:t>
            </a:r>
            <a:r>
              <a:rPr lang="en-US" sz="1600" dirty="0"/>
              <a:t>-US History Honors or AP US History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6DE0949-ED80-B74C-A573-594B9818C50F}"/>
              </a:ext>
            </a:extLst>
          </p:cNvPr>
          <p:cNvSpPr/>
          <p:nvPr/>
        </p:nvSpPr>
        <p:spPr>
          <a:xfrm>
            <a:off x="6575962" y="4760592"/>
            <a:ext cx="2010888" cy="7472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12th-AP US Gov’t/AP </a:t>
            </a:r>
            <a:r>
              <a:rPr lang="en-US" sz="1600" dirty="0" err="1"/>
              <a:t>MacroEcon</a:t>
            </a:r>
            <a:endParaRPr lang="en-US" sz="16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4A6201-0DDC-0444-B2F9-EF29AAB6111C}"/>
              </a:ext>
            </a:extLst>
          </p:cNvPr>
          <p:cNvSpPr/>
          <p:nvPr/>
        </p:nvSpPr>
        <p:spPr>
          <a:xfrm>
            <a:off x="6575962" y="3682475"/>
            <a:ext cx="2010888" cy="928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11</a:t>
            </a:r>
            <a:r>
              <a:rPr lang="en-US" sz="1600" baseline="30000" dirty="0"/>
              <a:t>th</a:t>
            </a:r>
            <a:r>
              <a:rPr lang="en-US" sz="1600" dirty="0"/>
              <a:t>-AP US History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5194B98-D6EE-1840-ABCC-25C0D57ED6A4}"/>
              </a:ext>
            </a:extLst>
          </p:cNvPr>
          <p:cNvSpPr/>
          <p:nvPr/>
        </p:nvSpPr>
        <p:spPr>
          <a:xfrm>
            <a:off x="6575962" y="2983998"/>
            <a:ext cx="2010888" cy="590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10</a:t>
            </a:r>
            <a:r>
              <a:rPr lang="en-US" sz="1600" baseline="30000" dirty="0"/>
              <a:t>th</a:t>
            </a:r>
            <a:r>
              <a:rPr lang="en-US" sz="1600" dirty="0"/>
              <a:t>-AP World History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8165556-C646-304F-AE5A-E4FD6FA1F7DE}"/>
              </a:ext>
            </a:extLst>
          </p:cNvPr>
          <p:cNvSpPr/>
          <p:nvPr/>
        </p:nvSpPr>
        <p:spPr>
          <a:xfrm>
            <a:off x="1086592" y="1925979"/>
            <a:ext cx="2010888" cy="79900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9</a:t>
            </a:r>
            <a:r>
              <a:rPr lang="en-US" sz="1600" baseline="30000" dirty="0"/>
              <a:t>th</a:t>
            </a:r>
            <a:r>
              <a:rPr lang="en-US" sz="1600" dirty="0"/>
              <a:t> Grade-No Social Studies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960127A-C7C6-1247-B07D-4D4A3CB7AEC3}"/>
              </a:ext>
            </a:extLst>
          </p:cNvPr>
          <p:cNvSpPr/>
          <p:nvPr/>
        </p:nvSpPr>
        <p:spPr>
          <a:xfrm>
            <a:off x="3843647" y="1893082"/>
            <a:ext cx="2010888" cy="84742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aseline="30000" dirty="0"/>
          </a:p>
          <a:p>
            <a:pPr algn="ctr"/>
            <a:r>
              <a:rPr lang="en-US" sz="1600" dirty="0"/>
              <a:t>9</a:t>
            </a:r>
            <a:r>
              <a:rPr lang="en-US" sz="1600" baseline="30000" dirty="0"/>
              <a:t>th</a:t>
            </a:r>
            <a:r>
              <a:rPr lang="en-US" sz="1600" dirty="0"/>
              <a:t> Grade-World History Honors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205AF1E-EDD4-144F-A7B2-4D954185F71A}"/>
              </a:ext>
            </a:extLst>
          </p:cNvPr>
          <p:cNvSpPr/>
          <p:nvPr/>
        </p:nvSpPr>
        <p:spPr>
          <a:xfrm>
            <a:off x="6575962" y="1893081"/>
            <a:ext cx="2010888" cy="88284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aseline="30000" dirty="0"/>
          </a:p>
          <a:p>
            <a:pPr algn="ctr"/>
            <a:r>
              <a:rPr lang="en-US" sz="1600" dirty="0"/>
              <a:t>9</a:t>
            </a:r>
            <a:r>
              <a:rPr lang="en-US" sz="1600" baseline="30000" dirty="0"/>
              <a:t>th</a:t>
            </a:r>
            <a:r>
              <a:rPr lang="en-US" sz="1600" dirty="0"/>
              <a:t> Grade-AP Human Geography</a:t>
            </a:r>
          </a:p>
        </p:txBody>
      </p:sp>
    </p:spTree>
    <p:extLst>
      <p:ext uri="{BB962C8B-B14F-4D97-AF65-F5344CB8AC3E}">
        <p14:creationId xmlns:p14="http://schemas.microsoft.com/office/powerpoint/2010/main" val="2435562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538" y="0"/>
            <a:ext cx="6699805" cy="1108212"/>
          </a:xfrm>
        </p:spPr>
        <p:txBody>
          <a:bodyPr/>
          <a:lstStyle/>
          <a:p>
            <a:pPr algn="ctr"/>
            <a:r>
              <a:rPr lang="en-US" dirty="0"/>
              <a:t>Social Studies Progression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8541" y="2087926"/>
            <a:ext cx="6699802" cy="3855673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marL="342900" indent="-342900" algn="l">
              <a:buFont typeface="Arial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B4EA5C-7D5D-A94C-89F1-3D12407FD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" y="2091800"/>
            <a:ext cx="7086256" cy="4499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329DFF-A8E7-C74A-82AD-E12735DAE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" y="3135823"/>
            <a:ext cx="7036248" cy="5863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252C0A-5FAB-3144-B162-A80CD59BA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81" y="4428704"/>
            <a:ext cx="7023324" cy="73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40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538" y="0"/>
            <a:ext cx="6699805" cy="1108212"/>
          </a:xfrm>
        </p:spPr>
        <p:txBody>
          <a:bodyPr/>
          <a:lstStyle/>
          <a:p>
            <a:pPr algn="ctr"/>
            <a:r>
              <a:rPr lang="en-US" dirty="0"/>
              <a:t>Required Electives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8541" y="2087926"/>
            <a:ext cx="6699802" cy="3855673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marL="342900" indent="-342900" algn="l">
              <a:buFont typeface="Arial" charset="0"/>
              <a:buChar char="•"/>
            </a:pPr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DAF06C3-8948-B34D-ADFA-7388CB10804F}"/>
              </a:ext>
            </a:extLst>
          </p:cNvPr>
          <p:cNvSpPr/>
          <p:nvPr/>
        </p:nvSpPr>
        <p:spPr>
          <a:xfrm>
            <a:off x="789709" y="1670621"/>
            <a:ext cx="2604654" cy="411891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B474E7D-5BE9-F449-ACA7-0EC0A29A4541}"/>
              </a:ext>
            </a:extLst>
          </p:cNvPr>
          <p:cNvSpPr/>
          <p:nvPr/>
        </p:nvSpPr>
        <p:spPr>
          <a:xfrm>
            <a:off x="3532909" y="1686145"/>
            <a:ext cx="2604654" cy="411891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0FFF81E-B370-4B43-8E05-8601FBB19FA5}"/>
              </a:ext>
            </a:extLst>
          </p:cNvPr>
          <p:cNvSpPr/>
          <p:nvPr/>
        </p:nvSpPr>
        <p:spPr>
          <a:xfrm>
            <a:off x="6279079" y="1686145"/>
            <a:ext cx="2604654" cy="411891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A691889-E035-A54C-94EC-70833101B1A9}"/>
              </a:ext>
            </a:extLst>
          </p:cNvPr>
          <p:cNvSpPr/>
          <p:nvPr/>
        </p:nvSpPr>
        <p:spPr>
          <a:xfrm>
            <a:off x="1086592" y="2775811"/>
            <a:ext cx="2010888" cy="3664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HOPE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6D5A1FC-2EA5-D440-8861-9609795ED10D}"/>
              </a:ext>
            </a:extLst>
          </p:cNvPr>
          <p:cNvSpPr/>
          <p:nvPr/>
        </p:nvSpPr>
        <p:spPr>
          <a:xfrm>
            <a:off x="1086592" y="3264038"/>
            <a:ext cx="2010888" cy="540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Personal Fitness (online) + PE Elective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DC8E2E1-B4F1-0340-99B3-48D3C7551949}"/>
              </a:ext>
            </a:extLst>
          </p:cNvPr>
          <p:cNvSpPr/>
          <p:nvPr/>
        </p:nvSpPr>
        <p:spPr>
          <a:xfrm>
            <a:off x="1086592" y="3910093"/>
            <a:ext cx="2010888" cy="8504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Personal Fitness (online) + 1 year of Marching Band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2DF4B8D-11B1-EA42-9C3A-9295416958FE}"/>
              </a:ext>
            </a:extLst>
          </p:cNvPr>
          <p:cNvSpPr/>
          <p:nvPr/>
        </p:nvSpPr>
        <p:spPr>
          <a:xfrm>
            <a:off x="3900904" y="4310882"/>
            <a:ext cx="2010888" cy="295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Acting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6512279-4C0D-8748-B58C-3BB9DD5CADB6}"/>
              </a:ext>
            </a:extLst>
          </p:cNvPr>
          <p:cNvSpPr/>
          <p:nvPr/>
        </p:nvSpPr>
        <p:spPr>
          <a:xfrm>
            <a:off x="3900904" y="2813752"/>
            <a:ext cx="2010888" cy="295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2D Art 1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305F6C9-A8FA-5143-AE11-A161C93BA006}"/>
              </a:ext>
            </a:extLst>
          </p:cNvPr>
          <p:cNvSpPr/>
          <p:nvPr/>
        </p:nvSpPr>
        <p:spPr>
          <a:xfrm>
            <a:off x="3900904" y="3157251"/>
            <a:ext cx="2010888" cy="295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Band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6DE0949-ED80-B74C-A573-594B9818C50F}"/>
              </a:ext>
            </a:extLst>
          </p:cNvPr>
          <p:cNvSpPr/>
          <p:nvPr/>
        </p:nvSpPr>
        <p:spPr>
          <a:xfrm>
            <a:off x="6576561" y="4112066"/>
            <a:ext cx="2010888" cy="7472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Any online course offered on Pasco </a:t>
            </a:r>
            <a:r>
              <a:rPr lang="en-US" sz="1600" dirty="0" err="1"/>
              <a:t>eSchool</a:t>
            </a:r>
            <a:r>
              <a:rPr lang="en-US" sz="1600" dirty="0"/>
              <a:t> or FLVS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4A6201-0DDC-0444-B2F9-EF29AAB6111C}"/>
              </a:ext>
            </a:extLst>
          </p:cNvPr>
          <p:cNvSpPr/>
          <p:nvPr/>
        </p:nvSpPr>
        <p:spPr>
          <a:xfrm>
            <a:off x="6575962" y="3254093"/>
            <a:ext cx="2010888" cy="28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Digital Design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5194B98-D6EE-1840-ABCC-25C0D57ED6A4}"/>
              </a:ext>
            </a:extLst>
          </p:cNvPr>
          <p:cNvSpPr/>
          <p:nvPr/>
        </p:nvSpPr>
        <p:spPr>
          <a:xfrm>
            <a:off x="6575962" y="2842844"/>
            <a:ext cx="2010888" cy="28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Digital Info Tech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8165556-C646-304F-AE5A-E4FD6FA1F7DE}"/>
              </a:ext>
            </a:extLst>
          </p:cNvPr>
          <p:cNvSpPr/>
          <p:nvPr/>
        </p:nvSpPr>
        <p:spPr>
          <a:xfrm>
            <a:off x="1086592" y="1925979"/>
            <a:ext cx="2010888" cy="79900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Physical Education (1 Credit)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960127A-C7C6-1247-B07D-4D4A3CB7AEC3}"/>
              </a:ext>
            </a:extLst>
          </p:cNvPr>
          <p:cNvSpPr/>
          <p:nvPr/>
        </p:nvSpPr>
        <p:spPr>
          <a:xfrm>
            <a:off x="3843647" y="1893082"/>
            <a:ext cx="2010888" cy="84742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aseline="30000" dirty="0"/>
          </a:p>
          <a:p>
            <a:pPr algn="ctr"/>
            <a:r>
              <a:rPr lang="en-US" sz="1600" dirty="0"/>
              <a:t>Fine Art (1 Credit)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205AF1E-EDD4-144F-A7B2-4D954185F71A}"/>
              </a:ext>
            </a:extLst>
          </p:cNvPr>
          <p:cNvSpPr/>
          <p:nvPr/>
        </p:nvSpPr>
        <p:spPr>
          <a:xfrm>
            <a:off x="6575962" y="1893081"/>
            <a:ext cx="2010888" cy="88284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aseline="30000" dirty="0"/>
          </a:p>
          <a:p>
            <a:pPr algn="ctr"/>
            <a:r>
              <a:rPr lang="en-US" sz="1600" dirty="0"/>
              <a:t>1 Online Course (Semester or Full Year) 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95E2203-F596-8543-B3EF-9F3E3AA785F9}"/>
              </a:ext>
            </a:extLst>
          </p:cNvPr>
          <p:cNvSpPr/>
          <p:nvPr/>
        </p:nvSpPr>
        <p:spPr>
          <a:xfrm>
            <a:off x="1086592" y="4818850"/>
            <a:ext cx="2010888" cy="8504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 years of High School Sports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108DC39-E3C6-654E-A802-4C09079846F4}"/>
              </a:ext>
            </a:extLst>
          </p:cNvPr>
          <p:cNvSpPr/>
          <p:nvPr/>
        </p:nvSpPr>
        <p:spPr>
          <a:xfrm>
            <a:off x="3900904" y="3534133"/>
            <a:ext cx="2010888" cy="295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Chorus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C89AFA5-AC90-1742-8F8C-75CC2F76AEFC}"/>
              </a:ext>
            </a:extLst>
          </p:cNvPr>
          <p:cNvSpPr/>
          <p:nvPr/>
        </p:nvSpPr>
        <p:spPr>
          <a:xfrm>
            <a:off x="3900904" y="3933858"/>
            <a:ext cx="2010888" cy="295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Dance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AE8F1C6-8FC2-D246-B997-389F2E6C8B21}"/>
              </a:ext>
            </a:extLst>
          </p:cNvPr>
          <p:cNvSpPr/>
          <p:nvPr/>
        </p:nvSpPr>
        <p:spPr>
          <a:xfrm>
            <a:off x="3900904" y="4680944"/>
            <a:ext cx="2010888" cy="295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Digital Info Tech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F90D4FB-B025-574D-BEA6-4C5A94038A58}"/>
              </a:ext>
            </a:extLst>
          </p:cNvPr>
          <p:cNvSpPr/>
          <p:nvPr/>
        </p:nvSpPr>
        <p:spPr>
          <a:xfrm>
            <a:off x="6558647" y="3629252"/>
            <a:ext cx="2010888" cy="3664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HOPE [@LOLHS]</a:t>
            </a:r>
          </a:p>
        </p:txBody>
      </p:sp>
    </p:spTree>
    <p:extLst>
      <p:ext uri="{BB962C8B-B14F-4D97-AF65-F5344CB8AC3E}">
        <p14:creationId xmlns:p14="http://schemas.microsoft.com/office/powerpoint/2010/main" val="847352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538" y="0"/>
            <a:ext cx="6699805" cy="1108212"/>
          </a:xfrm>
        </p:spPr>
        <p:txBody>
          <a:bodyPr/>
          <a:lstStyle/>
          <a:p>
            <a:pPr algn="ctr"/>
            <a:r>
              <a:rPr lang="en-US" dirty="0"/>
              <a:t>Art Progression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8541" y="2087926"/>
            <a:ext cx="6699802" cy="3855673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marL="342900" indent="-342900" algn="l">
              <a:buFont typeface="Arial" charset="0"/>
              <a:buChar char="•"/>
            </a:pPr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DAF06C3-8948-B34D-ADFA-7388CB10804F}"/>
              </a:ext>
            </a:extLst>
          </p:cNvPr>
          <p:cNvSpPr/>
          <p:nvPr/>
        </p:nvSpPr>
        <p:spPr>
          <a:xfrm>
            <a:off x="789709" y="1670621"/>
            <a:ext cx="2604654" cy="411891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B474E7D-5BE9-F449-ACA7-0EC0A29A4541}"/>
              </a:ext>
            </a:extLst>
          </p:cNvPr>
          <p:cNvSpPr/>
          <p:nvPr/>
        </p:nvSpPr>
        <p:spPr>
          <a:xfrm>
            <a:off x="3532909" y="1686145"/>
            <a:ext cx="2604654" cy="411891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0FFF81E-B370-4B43-8E05-8601FBB19FA5}"/>
              </a:ext>
            </a:extLst>
          </p:cNvPr>
          <p:cNvSpPr/>
          <p:nvPr/>
        </p:nvSpPr>
        <p:spPr>
          <a:xfrm>
            <a:off x="6279079" y="1686145"/>
            <a:ext cx="2604654" cy="411891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A691889-E035-A54C-94EC-70833101B1A9}"/>
              </a:ext>
            </a:extLst>
          </p:cNvPr>
          <p:cNvSpPr/>
          <p:nvPr/>
        </p:nvSpPr>
        <p:spPr>
          <a:xfrm>
            <a:off x="1112666" y="3887386"/>
            <a:ext cx="2010888" cy="1033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2D Art 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6512279-4C0D-8748-B58C-3BB9DD5CADB6}"/>
              </a:ext>
            </a:extLst>
          </p:cNvPr>
          <p:cNvSpPr/>
          <p:nvPr/>
        </p:nvSpPr>
        <p:spPr>
          <a:xfrm>
            <a:off x="3843647" y="3914231"/>
            <a:ext cx="2010888" cy="5561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2D Art 1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305F6C9-A8FA-5143-AE11-A161C93BA006}"/>
              </a:ext>
            </a:extLst>
          </p:cNvPr>
          <p:cNvSpPr/>
          <p:nvPr/>
        </p:nvSpPr>
        <p:spPr>
          <a:xfrm>
            <a:off x="3843647" y="4567787"/>
            <a:ext cx="2010888" cy="4499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2D Art 2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6DE0949-ED80-B74C-A573-594B9818C50F}"/>
              </a:ext>
            </a:extLst>
          </p:cNvPr>
          <p:cNvSpPr/>
          <p:nvPr/>
        </p:nvSpPr>
        <p:spPr>
          <a:xfrm>
            <a:off x="6575962" y="5122162"/>
            <a:ext cx="2010888" cy="4765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AP Studio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4A6201-0DDC-0444-B2F9-EF29AAB6111C}"/>
              </a:ext>
            </a:extLst>
          </p:cNvPr>
          <p:cNvSpPr/>
          <p:nvPr/>
        </p:nvSpPr>
        <p:spPr>
          <a:xfrm>
            <a:off x="6575962" y="4567786"/>
            <a:ext cx="2010888" cy="4529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AP Art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5194B98-D6EE-1840-ABCC-25C0D57ED6A4}"/>
              </a:ext>
            </a:extLst>
          </p:cNvPr>
          <p:cNvSpPr/>
          <p:nvPr/>
        </p:nvSpPr>
        <p:spPr>
          <a:xfrm>
            <a:off x="6575962" y="3914231"/>
            <a:ext cx="2010888" cy="552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Portfolio Dev Honors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8165556-C646-304F-AE5A-E4FD6FA1F7DE}"/>
              </a:ext>
            </a:extLst>
          </p:cNvPr>
          <p:cNvSpPr/>
          <p:nvPr/>
        </p:nvSpPr>
        <p:spPr>
          <a:xfrm>
            <a:off x="1086592" y="1925979"/>
            <a:ext cx="2010888" cy="79900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960127A-C7C6-1247-B07D-4D4A3CB7AEC3}"/>
              </a:ext>
            </a:extLst>
          </p:cNvPr>
          <p:cNvSpPr/>
          <p:nvPr/>
        </p:nvSpPr>
        <p:spPr>
          <a:xfrm>
            <a:off x="3843647" y="1893082"/>
            <a:ext cx="2010888" cy="84742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10th Grade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205AF1E-EDD4-144F-A7B2-4D954185F71A}"/>
              </a:ext>
            </a:extLst>
          </p:cNvPr>
          <p:cNvSpPr/>
          <p:nvPr/>
        </p:nvSpPr>
        <p:spPr>
          <a:xfrm>
            <a:off x="6575962" y="1893081"/>
            <a:ext cx="2010888" cy="88284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aseline="30000" dirty="0"/>
          </a:p>
          <a:p>
            <a:pPr algn="ctr"/>
            <a:r>
              <a:rPr lang="en-US" sz="1600" dirty="0"/>
              <a:t>11</a:t>
            </a:r>
            <a:r>
              <a:rPr lang="en-US" sz="1600" baseline="30000" dirty="0"/>
              <a:t>th</a:t>
            </a:r>
            <a:r>
              <a:rPr lang="en-US" sz="1600" dirty="0"/>
              <a:t> &amp; 12</a:t>
            </a:r>
            <a:r>
              <a:rPr lang="en-US" sz="1600" baseline="30000" dirty="0"/>
              <a:t>th</a:t>
            </a:r>
            <a:r>
              <a:rPr lang="en-US" sz="1600" dirty="0"/>
              <a:t> Grade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108DC39-E3C6-654E-A802-4C09079846F4}"/>
              </a:ext>
            </a:extLst>
          </p:cNvPr>
          <p:cNvSpPr/>
          <p:nvPr/>
        </p:nvSpPr>
        <p:spPr>
          <a:xfrm>
            <a:off x="3843647" y="5122162"/>
            <a:ext cx="2010888" cy="4765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3D Art 1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4E4EE4-3ACF-464F-A560-5B66FC4FE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067" y="2570006"/>
            <a:ext cx="1862517" cy="134422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29" name="Picture 28" descr="A picture containing wire, tower, light&#10;&#10;Description automatically generated">
            <a:extLst>
              <a:ext uri="{FF2B5EF4-FFF2-40B4-BE49-F238E27FC236}">
                <a16:creationId xmlns:a16="http://schemas.microsoft.com/office/drawing/2014/main" id="{99009F14-B282-B140-9A32-C1FA924C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638" y="2466109"/>
            <a:ext cx="1758234" cy="1421277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30" name="Picture 29" descr="A picture containing table&#10;&#10;Description automatically generated">
            <a:extLst>
              <a:ext uri="{FF2B5EF4-FFF2-40B4-BE49-F238E27FC236}">
                <a16:creationId xmlns:a16="http://schemas.microsoft.com/office/drawing/2014/main" id="{E37744EF-8FF8-3440-9B37-AC373192C7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5799" y="2570006"/>
            <a:ext cx="1871213" cy="139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9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538" y="0"/>
            <a:ext cx="6699805" cy="1108212"/>
          </a:xfrm>
        </p:spPr>
        <p:txBody>
          <a:bodyPr/>
          <a:lstStyle/>
          <a:p>
            <a:pPr algn="ctr"/>
            <a:r>
              <a:rPr lang="en-US" dirty="0"/>
              <a:t>Band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C6C3A8-CBCD-DB49-8DFC-31FD063BC5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" name="Content Placeholder 6" descr="A group of people standing in the grass&#10;&#10;Description automatically generated">
            <a:extLst>
              <a:ext uri="{FF2B5EF4-FFF2-40B4-BE49-F238E27FC236}">
                <a16:creationId xmlns:a16="http://schemas.microsoft.com/office/drawing/2014/main" id="{09DDD58D-87D6-9246-9BAD-813AA1E69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68762"/>
            <a:ext cx="4266776" cy="41286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187E6A-5C11-0348-8805-7B90DF0183F5}"/>
              </a:ext>
            </a:extLst>
          </p:cNvPr>
          <p:cNvSpPr/>
          <p:nvPr/>
        </p:nvSpPr>
        <p:spPr>
          <a:xfrm>
            <a:off x="559798" y="1886428"/>
            <a:ext cx="40586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to all students regardless of previous band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band students are members of the marching band and concert bands, optional to join jazz or percussion 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Perform at football games, festivals, and school concerts/events throughout the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Regularly travel throughout Florida, traveling to Washington DC in May</a:t>
            </a:r>
          </a:p>
        </p:txBody>
      </p:sp>
    </p:spTree>
    <p:extLst>
      <p:ext uri="{BB962C8B-B14F-4D97-AF65-F5344CB8AC3E}">
        <p14:creationId xmlns:p14="http://schemas.microsoft.com/office/powerpoint/2010/main" val="310635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538" y="0"/>
            <a:ext cx="6699805" cy="1108212"/>
          </a:xfrm>
        </p:spPr>
        <p:txBody>
          <a:bodyPr/>
          <a:lstStyle/>
          <a:p>
            <a:pPr algn="ctr"/>
            <a:r>
              <a:rPr lang="en-US" dirty="0"/>
              <a:t>Chorus</a:t>
            </a:r>
          </a:p>
        </p:txBody>
      </p:sp>
      <p:pic>
        <p:nvPicPr>
          <p:cNvPr id="7" name="Content Placeholder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98AC670-365C-0646-8FC3-C5817DB6F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414" y="2567955"/>
            <a:ext cx="7184892" cy="40415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2739D6-9D94-A247-A586-3218591F2128}"/>
              </a:ext>
            </a:extLst>
          </p:cNvPr>
          <p:cNvSpPr/>
          <p:nvPr/>
        </p:nvSpPr>
        <p:spPr>
          <a:xfrm>
            <a:off x="2259087" y="1237919"/>
            <a:ext cx="5950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to all students regardless of previous chorus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Perform regularly at festivals, school and community events</a:t>
            </a:r>
          </a:p>
        </p:txBody>
      </p:sp>
    </p:spTree>
    <p:extLst>
      <p:ext uri="{BB962C8B-B14F-4D97-AF65-F5344CB8AC3E}">
        <p14:creationId xmlns:p14="http://schemas.microsoft.com/office/powerpoint/2010/main" val="1565334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538" y="0"/>
            <a:ext cx="6699805" cy="1108212"/>
          </a:xfrm>
        </p:spPr>
        <p:txBody>
          <a:bodyPr/>
          <a:lstStyle/>
          <a:p>
            <a:pPr algn="ctr"/>
            <a:r>
              <a:rPr lang="en-US" dirty="0"/>
              <a:t>Dance Techniques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2739D6-9D94-A247-A586-3218591F2128}"/>
              </a:ext>
            </a:extLst>
          </p:cNvPr>
          <p:cNvSpPr/>
          <p:nvPr/>
        </p:nvSpPr>
        <p:spPr>
          <a:xfrm>
            <a:off x="1012178" y="2120279"/>
            <a:ext cx="355982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Competitive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Sideline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Color &amp; Winter Guard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Perform with marching band in fall, opportunity to continue into spring with competitive team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Incorporates dance and choreographed routines with equipment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Great for students with dance background</a:t>
            </a:r>
          </a:p>
        </p:txBody>
      </p:sp>
      <p:pic>
        <p:nvPicPr>
          <p:cNvPr id="5" name="Content Placeholder 10" descr="A close up of a logo&#10;&#10;Description automatically generated">
            <a:extLst>
              <a:ext uri="{FF2B5EF4-FFF2-40B4-BE49-F238E27FC236}">
                <a16:creationId xmlns:a16="http://schemas.microsoft.com/office/drawing/2014/main" id="{191ED9AE-CA1A-5F4E-9FEC-55B848B7B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251" y="1482285"/>
            <a:ext cx="3921007" cy="4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34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538" y="0"/>
            <a:ext cx="6699805" cy="11082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Academy &amp; Career Technical Education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9CA61E0-02D9-B746-B5B6-D01E9F9E8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8541" y="2087926"/>
            <a:ext cx="6699802" cy="3855673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marL="342900" indent="-342900" algn="l">
              <a:buFont typeface="Arial" charset="0"/>
              <a:buChar char="•"/>
            </a:pP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84CB7D5-88D4-8D4C-A566-7D2B99A2F507}"/>
              </a:ext>
            </a:extLst>
          </p:cNvPr>
          <p:cNvSpPr/>
          <p:nvPr/>
        </p:nvSpPr>
        <p:spPr>
          <a:xfrm>
            <a:off x="789708" y="1670621"/>
            <a:ext cx="3829933" cy="411891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B0E6BFA-4B58-DB47-B482-0ADCF4A82D75}"/>
              </a:ext>
            </a:extLst>
          </p:cNvPr>
          <p:cNvSpPr/>
          <p:nvPr/>
        </p:nvSpPr>
        <p:spPr>
          <a:xfrm>
            <a:off x="5112328" y="1687032"/>
            <a:ext cx="3701002" cy="411891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CEE6A9A-1824-7049-B5BA-9EDF09129DBB}"/>
              </a:ext>
            </a:extLst>
          </p:cNvPr>
          <p:cNvSpPr/>
          <p:nvPr/>
        </p:nvSpPr>
        <p:spPr>
          <a:xfrm>
            <a:off x="6029768" y="2884491"/>
            <a:ext cx="2010888" cy="295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Technical Design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5C922A8-B13B-2845-8CEA-FC8AFC642532}"/>
              </a:ext>
            </a:extLst>
          </p:cNvPr>
          <p:cNvSpPr/>
          <p:nvPr/>
        </p:nvSpPr>
        <p:spPr>
          <a:xfrm>
            <a:off x="1103344" y="3590844"/>
            <a:ext cx="3074150" cy="559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Grade-</a:t>
            </a:r>
          </a:p>
          <a:p>
            <a:pPr algn="ctr"/>
            <a:r>
              <a:rPr lang="en-US" dirty="0"/>
              <a:t>Nutrition &amp; Food Science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C99D73C-3985-C948-BDA3-597588B66EF6}"/>
              </a:ext>
            </a:extLst>
          </p:cNvPr>
          <p:cNvSpPr/>
          <p:nvPr/>
        </p:nvSpPr>
        <p:spPr>
          <a:xfrm>
            <a:off x="6029768" y="3281410"/>
            <a:ext cx="2010888" cy="295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Early Childhood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F945672-89DA-5E4C-8653-60669CA7FF0C}"/>
              </a:ext>
            </a:extLst>
          </p:cNvPr>
          <p:cNvSpPr/>
          <p:nvPr/>
        </p:nvSpPr>
        <p:spPr>
          <a:xfrm>
            <a:off x="1156003" y="1967772"/>
            <a:ext cx="3074150" cy="79900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Culinary Academy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656C94E-490D-7848-8605-D26384F3E90F}"/>
              </a:ext>
            </a:extLst>
          </p:cNvPr>
          <p:cNvSpPr/>
          <p:nvPr/>
        </p:nvSpPr>
        <p:spPr>
          <a:xfrm>
            <a:off x="5360861" y="1967773"/>
            <a:ext cx="3348701" cy="79458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aseline="30000" dirty="0"/>
          </a:p>
          <a:p>
            <a:pPr algn="ctr"/>
            <a:r>
              <a:rPr lang="en-US" sz="1600" dirty="0"/>
              <a:t>Career Technical Education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722B123-19FC-C14C-9528-FF52A197C368}"/>
              </a:ext>
            </a:extLst>
          </p:cNvPr>
          <p:cNvSpPr/>
          <p:nvPr/>
        </p:nvSpPr>
        <p:spPr>
          <a:xfrm>
            <a:off x="6029768" y="3690339"/>
            <a:ext cx="2010888" cy="295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Digital Design</a:t>
            </a:r>
          </a:p>
        </p:txBody>
      </p:sp>
      <p:pic>
        <p:nvPicPr>
          <p:cNvPr id="26" name="Picture 25" descr="A picture containing indoor, ceiling, floor, kitchen&#10;&#10;Description automatically generated">
            <a:extLst>
              <a:ext uri="{FF2B5EF4-FFF2-40B4-BE49-F238E27FC236}">
                <a16:creationId xmlns:a16="http://schemas.microsoft.com/office/drawing/2014/main" id="{2488DA88-32FD-2F4A-907A-4C6CC31B8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90" y="2593098"/>
            <a:ext cx="1380775" cy="90337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5A8CED5-07D4-6F4A-9F41-2312B1A3A2D6}"/>
              </a:ext>
            </a:extLst>
          </p:cNvPr>
          <p:cNvSpPr/>
          <p:nvPr/>
        </p:nvSpPr>
        <p:spPr>
          <a:xfrm>
            <a:off x="6029768" y="4057853"/>
            <a:ext cx="2010888" cy="794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Business Entrepreneurship Principles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57E78E6-8AB9-C348-8C64-B525189D003A}"/>
              </a:ext>
            </a:extLst>
          </p:cNvPr>
          <p:cNvSpPr/>
          <p:nvPr/>
        </p:nvSpPr>
        <p:spPr>
          <a:xfrm>
            <a:off x="6029768" y="4924774"/>
            <a:ext cx="2010888" cy="794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Accounting, Management, Business Analysis 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CAEFD90-CC39-C342-8155-987DCD121705}"/>
              </a:ext>
            </a:extLst>
          </p:cNvPr>
          <p:cNvSpPr/>
          <p:nvPr/>
        </p:nvSpPr>
        <p:spPr>
          <a:xfrm>
            <a:off x="1103344" y="4250451"/>
            <a:ext cx="3074150" cy="4035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Grade-Culinary Arts 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6FFDE7F-C79A-DB46-AED1-10E4676BA213}"/>
              </a:ext>
            </a:extLst>
          </p:cNvPr>
          <p:cNvSpPr/>
          <p:nvPr/>
        </p:nvSpPr>
        <p:spPr>
          <a:xfrm>
            <a:off x="1103344" y="4748424"/>
            <a:ext cx="3074150" cy="4035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11th Grade-Culinary Arts 2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9621F3E-4F61-E040-A938-7D123463275A}"/>
              </a:ext>
            </a:extLst>
          </p:cNvPr>
          <p:cNvSpPr/>
          <p:nvPr/>
        </p:nvSpPr>
        <p:spPr>
          <a:xfrm>
            <a:off x="1107861" y="5261168"/>
            <a:ext cx="3074150" cy="4035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Grade-Culinary Arts 3 &amp; 4</a:t>
            </a:r>
          </a:p>
        </p:txBody>
      </p:sp>
    </p:spTree>
    <p:extLst>
      <p:ext uri="{BB962C8B-B14F-4D97-AF65-F5344CB8AC3E}">
        <p14:creationId xmlns:p14="http://schemas.microsoft.com/office/powerpoint/2010/main" val="2756004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520499-F2BE-7F45-9880-A0C4DF885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22" y="256598"/>
            <a:ext cx="2555881" cy="4246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Graduation Requirements</a:t>
            </a:r>
          </a:p>
          <a:p>
            <a:r>
              <a:rPr lang="en-US" dirty="0"/>
              <a:t>Credits</a:t>
            </a:r>
          </a:p>
          <a:p>
            <a:r>
              <a:rPr lang="en-US" dirty="0"/>
              <a:t>GPA</a:t>
            </a:r>
          </a:p>
          <a:p>
            <a:r>
              <a:rPr lang="en-US" dirty="0"/>
              <a:t>Tests</a:t>
            </a:r>
          </a:p>
          <a:p>
            <a:r>
              <a:rPr lang="en-US" dirty="0"/>
              <a:t>Online Course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DF9B17-2D05-F342-BD49-5C20416DA86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6" y="-157740"/>
            <a:ext cx="5421254" cy="70157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DC08B8-DF8C-D943-AD8E-3FE113550778}"/>
              </a:ext>
            </a:extLst>
          </p:cNvPr>
          <p:cNvSpPr txBox="1"/>
          <p:nvPr/>
        </p:nvSpPr>
        <p:spPr>
          <a:xfrm>
            <a:off x="3093929" y="-112734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538" y="0"/>
            <a:ext cx="6699805" cy="110821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Career Technical Education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AD411-0718-724C-98FB-E3457D42AF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DA2EE05-B4D1-C14E-AD6C-CDF9AC186CE6}"/>
              </a:ext>
            </a:extLst>
          </p:cNvPr>
          <p:cNvSpPr txBox="1">
            <a:spLocks/>
          </p:cNvSpPr>
          <p:nvPr/>
        </p:nvSpPr>
        <p:spPr>
          <a:xfrm>
            <a:off x="1268541" y="2087926"/>
            <a:ext cx="6699802" cy="38556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/>
          </a:p>
          <a:p>
            <a:pPr marL="342900" indent="-342900" algn="l">
              <a:buFont typeface="Arial" charset="0"/>
              <a:buChar char="•"/>
            </a:pPr>
            <a:endParaRPr lang="en-US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2F2E7B4-62A7-BD4D-A7E0-87F5653FDF79}"/>
              </a:ext>
            </a:extLst>
          </p:cNvPr>
          <p:cNvSpPr/>
          <p:nvPr/>
        </p:nvSpPr>
        <p:spPr>
          <a:xfrm>
            <a:off x="404850" y="1713281"/>
            <a:ext cx="1961158" cy="411891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564D87E-077E-DB47-8FFC-259494519120}"/>
              </a:ext>
            </a:extLst>
          </p:cNvPr>
          <p:cNvSpPr/>
          <p:nvPr/>
        </p:nvSpPr>
        <p:spPr>
          <a:xfrm>
            <a:off x="2558691" y="1713281"/>
            <a:ext cx="1961158" cy="411891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0225BBC-BCDE-A54B-B57A-C2BBD4CD325F}"/>
              </a:ext>
            </a:extLst>
          </p:cNvPr>
          <p:cNvSpPr/>
          <p:nvPr/>
        </p:nvSpPr>
        <p:spPr>
          <a:xfrm>
            <a:off x="515830" y="3272570"/>
            <a:ext cx="1734216" cy="5375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Digital Info Tech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2BB58BF-B7FC-3644-BF0A-4C287E21FAE7}"/>
              </a:ext>
            </a:extLst>
          </p:cNvPr>
          <p:cNvSpPr/>
          <p:nvPr/>
        </p:nvSpPr>
        <p:spPr>
          <a:xfrm>
            <a:off x="2769140" y="3405431"/>
            <a:ext cx="1495496" cy="462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Early Childhood 1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2D31228-1438-D64F-B96D-B8BB57D7D1D4}"/>
              </a:ext>
            </a:extLst>
          </p:cNvPr>
          <p:cNvSpPr/>
          <p:nvPr/>
        </p:nvSpPr>
        <p:spPr>
          <a:xfrm>
            <a:off x="2789644" y="4020111"/>
            <a:ext cx="1495496" cy="462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Early Childhood 2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E27ED8D-810E-B845-8C4F-894B3A83454F}"/>
              </a:ext>
            </a:extLst>
          </p:cNvPr>
          <p:cNvSpPr/>
          <p:nvPr/>
        </p:nvSpPr>
        <p:spPr>
          <a:xfrm>
            <a:off x="510434" y="1823295"/>
            <a:ext cx="1734216" cy="62842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Technical Design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3A18178-1359-834F-AEB2-DFDAE2E7C898}"/>
              </a:ext>
            </a:extLst>
          </p:cNvPr>
          <p:cNvSpPr/>
          <p:nvPr/>
        </p:nvSpPr>
        <p:spPr>
          <a:xfrm>
            <a:off x="2711213" y="1833031"/>
            <a:ext cx="1625791" cy="68004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Early Childhood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2A952D3-9EAC-D944-81E6-050DF825A467}"/>
              </a:ext>
            </a:extLst>
          </p:cNvPr>
          <p:cNvSpPr/>
          <p:nvPr/>
        </p:nvSpPr>
        <p:spPr>
          <a:xfrm>
            <a:off x="2769140" y="4564288"/>
            <a:ext cx="1495496" cy="4975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Early Childhood 3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29223FB-7E8B-9542-9CBE-6B48988C4763}"/>
              </a:ext>
            </a:extLst>
          </p:cNvPr>
          <p:cNvSpPr/>
          <p:nvPr/>
        </p:nvSpPr>
        <p:spPr>
          <a:xfrm>
            <a:off x="510434" y="3954807"/>
            <a:ext cx="1734216" cy="485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Technical Design 1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A036AC8C-68E5-FE4B-B924-FDCF4C988A1A}"/>
              </a:ext>
            </a:extLst>
          </p:cNvPr>
          <p:cNvSpPr/>
          <p:nvPr/>
        </p:nvSpPr>
        <p:spPr>
          <a:xfrm>
            <a:off x="528646" y="4548835"/>
            <a:ext cx="1716004" cy="525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Technical Design 2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D41F01B6-8C9F-9843-8684-FCF161B474BC}"/>
              </a:ext>
            </a:extLst>
          </p:cNvPr>
          <p:cNvSpPr/>
          <p:nvPr/>
        </p:nvSpPr>
        <p:spPr>
          <a:xfrm>
            <a:off x="519164" y="5193147"/>
            <a:ext cx="1716003" cy="485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Technical Design 3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D842E30-52C1-B04B-9BC7-9D8CE1F0ED15}"/>
              </a:ext>
            </a:extLst>
          </p:cNvPr>
          <p:cNvSpPr/>
          <p:nvPr/>
        </p:nvSpPr>
        <p:spPr>
          <a:xfrm>
            <a:off x="4643633" y="1750638"/>
            <a:ext cx="1991848" cy="411891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DFA1A956-1405-8E4E-B224-5AAF22E44F05}"/>
              </a:ext>
            </a:extLst>
          </p:cNvPr>
          <p:cNvSpPr/>
          <p:nvPr/>
        </p:nvSpPr>
        <p:spPr>
          <a:xfrm>
            <a:off x="4875285" y="3353143"/>
            <a:ext cx="1518899" cy="556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Digital Info Tech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C5D6593A-59FA-7A46-921C-28214AF1F464}"/>
              </a:ext>
            </a:extLst>
          </p:cNvPr>
          <p:cNvSpPr/>
          <p:nvPr/>
        </p:nvSpPr>
        <p:spPr>
          <a:xfrm>
            <a:off x="4875285" y="3998699"/>
            <a:ext cx="1518899" cy="457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Digital Design 1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D4E248E-AC02-394A-8512-776D3445158F}"/>
              </a:ext>
            </a:extLst>
          </p:cNvPr>
          <p:cNvSpPr/>
          <p:nvPr/>
        </p:nvSpPr>
        <p:spPr>
          <a:xfrm>
            <a:off x="4884334" y="1897234"/>
            <a:ext cx="1518900" cy="61556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Digital Design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C3C11BA9-3EE0-9F4F-9DDB-7DB4FE3823D7}"/>
              </a:ext>
            </a:extLst>
          </p:cNvPr>
          <p:cNvSpPr/>
          <p:nvPr/>
        </p:nvSpPr>
        <p:spPr>
          <a:xfrm>
            <a:off x="4905083" y="4582908"/>
            <a:ext cx="1518899" cy="457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Digital Design 2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1A1EF47-3FB4-C444-9DFC-16A38D0AF768}"/>
              </a:ext>
            </a:extLst>
          </p:cNvPr>
          <p:cNvSpPr/>
          <p:nvPr/>
        </p:nvSpPr>
        <p:spPr>
          <a:xfrm>
            <a:off x="4914189" y="5167118"/>
            <a:ext cx="1518899" cy="4833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Digital Design 3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12416441-6666-DD4C-BAEC-60AED898C1D7}"/>
              </a:ext>
            </a:extLst>
          </p:cNvPr>
          <p:cNvSpPr/>
          <p:nvPr/>
        </p:nvSpPr>
        <p:spPr>
          <a:xfrm>
            <a:off x="2769140" y="5143089"/>
            <a:ext cx="1495496" cy="470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Early Childhood 4 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94DB849E-B620-1345-9213-5D2E66A5BBA1}"/>
              </a:ext>
            </a:extLst>
          </p:cNvPr>
          <p:cNvSpPr/>
          <p:nvPr/>
        </p:nvSpPr>
        <p:spPr>
          <a:xfrm>
            <a:off x="6812085" y="1740141"/>
            <a:ext cx="2157532" cy="411891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E1855258-67DB-9243-9E37-53C01E8277D3}"/>
              </a:ext>
            </a:extLst>
          </p:cNvPr>
          <p:cNvSpPr/>
          <p:nvPr/>
        </p:nvSpPr>
        <p:spPr>
          <a:xfrm>
            <a:off x="7098047" y="3497307"/>
            <a:ext cx="1645243" cy="4181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Digital Info Tech/BEP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D77D14C-AF7C-5A44-BC1B-02A68D1DCCE6}"/>
              </a:ext>
            </a:extLst>
          </p:cNvPr>
          <p:cNvSpPr/>
          <p:nvPr/>
        </p:nvSpPr>
        <p:spPr>
          <a:xfrm>
            <a:off x="7081207" y="4028265"/>
            <a:ext cx="1645243" cy="295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Accounting 1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22476451-4308-5243-9928-28A162A8C522}"/>
              </a:ext>
            </a:extLst>
          </p:cNvPr>
          <p:cNvSpPr/>
          <p:nvPr/>
        </p:nvSpPr>
        <p:spPr>
          <a:xfrm>
            <a:off x="7012477" y="1830930"/>
            <a:ext cx="1780450" cy="61556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Business &amp; Entrepreneurship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F12648D2-3B09-DC49-A7B3-FABC60591222}"/>
              </a:ext>
            </a:extLst>
          </p:cNvPr>
          <p:cNvSpPr/>
          <p:nvPr/>
        </p:nvSpPr>
        <p:spPr>
          <a:xfrm>
            <a:off x="7093907" y="4419540"/>
            <a:ext cx="1645243" cy="490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Management &amp; HR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75AF5929-526C-B240-A693-EE290F7D7414}"/>
              </a:ext>
            </a:extLst>
          </p:cNvPr>
          <p:cNvSpPr/>
          <p:nvPr/>
        </p:nvSpPr>
        <p:spPr>
          <a:xfrm>
            <a:off x="7080081" y="5006279"/>
            <a:ext cx="1645243" cy="490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Business Analysis</a:t>
            </a:r>
          </a:p>
        </p:txBody>
      </p:sp>
      <p:pic>
        <p:nvPicPr>
          <p:cNvPr id="10" name="Picture 9" descr="A picture containing sky, outdoor, building, government building&#10;&#10;Description automatically generated">
            <a:extLst>
              <a:ext uri="{FF2B5EF4-FFF2-40B4-BE49-F238E27FC236}">
                <a16:creationId xmlns:a16="http://schemas.microsoft.com/office/drawing/2014/main" id="{9D53E85C-7B8E-9340-B60D-E7A192403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4" y="2378707"/>
            <a:ext cx="1455489" cy="971270"/>
          </a:xfrm>
          <a:prstGeom prst="rect">
            <a:avLst/>
          </a:prstGeom>
        </p:spPr>
      </p:pic>
      <p:pic>
        <p:nvPicPr>
          <p:cNvPr id="12" name="Picture 11" descr="A group of children playing a board game&#10;&#10;Description automatically generated with medium confidence">
            <a:extLst>
              <a:ext uri="{FF2B5EF4-FFF2-40B4-BE49-F238E27FC236}">
                <a16:creationId xmlns:a16="http://schemas.microsoft.com/office/drawing/2014/main" id="{DB0866C5-5385-564F-B8FE-AD89A6697A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198" y="2354710"/>
            <a:ext cx="1534593" cy="1022057"/>
          </a:xfrm>
          <a:prstGeom prst="rect">
            <a:avLst/>
          </a:prstGeom>
        </p:spPr>
      </p:pic>
      <p:pic>
        <p:nvPicPr>
          <p:cNvPr id="16" name="Picture 15" descr="A close up of a digital screen&#10;&#10;Description automatically generated with low confidence">
            <a:extLst>
              <a:ext uri="{FF2B5EF4-FFF2-40B4-BE49-F238E27FC236}">
                <a16:creationId xmlns:a16="http://schemas.microsoft.com/office/drawing/2014/main" id="{9311FFE1-B7CB-0A4B-A051-4DD81D89B8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844" y="2373430"/>
            <a:ext cx="1329376" cy="961988"/>
          </a:xfrm>
          <a:prstGeom prst="rect">
            <a:avLst/>
          </a:prstGeom>
        </p:spPr>
      </p:pic>
      <p:pic>
        <p:nvPicPr>
          <p:cNvPr id="53" name="Picture 52" descr="Icon&#10;&#10;Description automatically generated with medium confidence">
            <a:extLst>
              <a:ext uri="{FF2B5EF4-FFF2-40B4-BE49-F238E27FC236}">
                <a16:creationId xmlns:a16="http://schemas.microsoft.com/office/drawing/2014/main" id="{CA781D7C-0D27-5A4F-8890-2C3E013B0B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882" y="2366201"/>
            <a:ext cx="1401574" cy="111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745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538" y="0"/>
            <a:ext cx="6699805" cy="110821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World Languages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9CA61E0-02D9-B746-B5B6-D01E9F9E8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8541" y="2087926"/>
            <a:ext cx="6699802" cy="3855673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marL="342900" indent="-342900" algn="l">
              <a:buFont typeface="Arial" charset="0"/>
              <a:buChar char="•"/>
            </a:pP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84CB7D5-88D4-8D4C-A566-7D2B99A2F507}"/>
              </a:ext>
            </a:extLst>
          </p:cNvPr>
          <p:cNvSpPr/>
          <p:nvPr/>
        </p:nvSpPr>
        <p:spPr>
          <a:xfrm>
            <a:off x="576589" y="1644965"/>
            <a:ext cx="2778049" cy="411891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B0E6BFA-4B58-DB47-B482-0ADCF4A82D75}"/>
              </a:ext>
            </a:extLst>
          </p:cNvPr>
          <p:cNvSpPr/>
          <p:nvPr/>
        </p:nvSpPr>
        <p:spPr>
          <a:xfrm>
            <a:off x="3496047" y="1644965"/>
            <a:ext cx="2637030" cy="411891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5C922A8-B13B-2845-8CEA-FC8AFC642532}"/>
              </a:ext>
            </a:extLst>
          </p:cNvPr>
          <p:cNvSpPr/>
          <p:nvPr/>
        </p:nvSpPr>
        <p:spPr>
          <a:xfrm>
            <a:off x="964379" y="2914017"/>
            <a:ext cx="2064467" cy="485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Spanish 1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CEE6A9A-1824-7049-B5BA-9EDF09129DBB}"/>
              </a:ext>
            </a:extLst>
          </p:cNvPr>
          <p:cNvSpPr/>
          <p:nvPr/>
        </p:nvSpPr>
        <p:spPr>
          <a:xfrm>
            <a:off x="3778865" y="2949534"/>
            <a:ext cx="2010888" cy="295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French 1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C99D73C-3985-C948-BDA3-597588B66EF6}"/>
              </a:ext>
            </a:extLst>
          </p:cNvPr>
          <p:cNvSpPr/>
          <p:nvPr/>
        </p:nvSpPr>
        <p:spPr>
          <a:xfrm>
            <a:off x="3778864" y="3370394"/>
            <a:ext cx="2010888" cy="295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French 2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F945672-89DA-5E4C-8653-60669CA7FF0C}"/>
              </a:ext>
            </a:extLst>
          </p:cNvPr>
          <p:cNvSpPr/>
          <p:nvPr/>
        </p:nvSpPr>
        <p:spPr>
          <a:xfrm>
            <a:off x="954480" y="2019610"/>
            <a:ext cx="2074366" cy="79900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Spanish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656C94E-490D-7848-8605-D26384F3E90F}"/>
              </a:ext>
            </a:extLst>
          </p:cNvPr>
          <p:cNvSpPr/>
          <p:nvPr/>
        </p:nvSpPr>
        <p:spPr>
          <a:xfrm>
            <a:off x="3778864" y="2014595"/>
            <a:ext cx="2010889" cy="84742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French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722B123-19FC-C14C-9528-FF52A197C368}"/>
              </a:ext>
            </a:extLst>
          </p:cNvPr>
          <p:cNvSpPr/>
          <p:nvPr/>
        </p:nvSpPr>
        <p:spPr>
          <a:xfrm>
            <a:off x="3778864" y="3761017"/>
            <a:ext cx="2010888" cy="295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French 3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FCA33BB-F65B-8749-915F-B5FCE2B2755D}"/>
              </a:ext>
            </a:extLst>
          </p:cNvPr>
          <p:cNvSpPr/>
          <p:nvPr/>
        </p:nvSpPr>
        <p:spPr>
          <a:xfrm>
            <a:off x="980073" y="3461658"/>
            <a:ext cx="2048774" cy="485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Spanish 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5748F8A-18DB-C041-9639-52B74DDBBD64}"/>
              </a:ext>
            </a:extLst>
          </p:cNvPr>
          <p:cNvSpPr/>
          <p:nvPr/>
        </p:nvSpPr>
        <p:spPr>
          <a:xfrm>
            <a:off x="954480" y="4075274"/>
            <a:ext cx="2074366" cy="423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Spanish 3 Honors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B30D0A4-2F9B-804D-A86D-1E41AD21F818}"/>
              </a:ext>
            </a:extLst>
          </p:cNvPr>
          <p:cNvSpPr/>
          <p:nvPr/>
        </p:nvSpPr>
        <p:spPr>
          <a:xfrm>
            <a:off x="927621" y="4590229"/>
            <a:ext cx="2101226" cy="485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 Spanish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8730A9B-7E42-814D-A9BB-7E5733E6FBF8}"/>
              </a:ext>
            </a:extLst>
          </p:cNvPr>
          <p:cNvSpPr/>
          <p:nvPr/>
        </p:nvSpPr>
        <p:spPr>
          <a:xfrm>
            <a:off x="6289613" y="1644965"/>
            <a:ext cx="2637030" cy="411891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04EFF4A-B545-FB4D-B1C4-1EDF597BA938}"/>
              </a:ext>
            </a:extLst>
          </p:cNvPr>
          <p:cNvSpPr/>
          <p:nvPr/>
        </p:nvSpPr>
        <p:spPr>
          <a:xfrm>
            <a:off x="6602685" y="2988380"/>
            <a:ext cx="2010888" cy="295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ASL 1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75576E3-9A6D-0C44-B81E-52C51C3BF75A}"/>
              </a:ext>
            </a:extLst>
          </p:cNvPr>
          <p:cNvSpPr/>
          <p:nvPr/>
        </p:nvSpPr>
        <p:spPr>
          <a:xfrm>
            <a:off x="6602684" y="3409240"/>
            <a:ext cx="2010888" cy="295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ASL 2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169D436-9C06-8047-9235-2E1CF6A0998B}"/>
              </a:ext>
            </a:extLst>
          </p:cNvPr>
          <p:cNvSpPr/>
          <p:nvPr/>
        </p:nvSpPr>
        <p:spPr>
          <a:xfrm>
            <a:off x="6602684" y="2053441"/>
            <a:ext cx="2010889" cy="84742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American Sign Language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1314360-8D12-FA4B-855B-91E33FF4A913}"/>
              </a:ext>
            </a:extLst>
          </p:cNvPr>
          <p:cNvSpPr/>
          <p:nvPr/>
        </p:nvSpPr>
        <p:spPr>
          <a:xfrm>
            <a:off x="6602684" y="3799863"/>
            <a:ext cx="2010888" cy="295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ASL 3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889BE77-85CD-0A40-A4FE-8E978C78A40D}"/>
              </a:ext>
            </a:extLst>
          </p:cNvPr>
          <p:cNvSpPr/>
          <p:nvPr/>
        </p:nvSpPr>
        <p:spPr>
          <a:xfrm>
            <a:off x="6589249" y="4178512"/>
            <a:ext cx="2010888" cy="295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ASL 4 Honors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32D9BDF-D61B-6247-83E7-58D99892553C}"/>
              </a:ext>
            </a:extLst>
          </p:cNvPr>
          <p:cNvSpPr/>
          <p:nvPr/>
        </p:nvSpPr>
        <p:spPr>
          <a:xfrm>
            <a:off x="3778864" y="4224233"/>
            <a:ext cx="2010888" cy="295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AP French</a:t>
            </a:r>
          </a:p>
        </p:txBody>
      </p:sp>
    </p:spTree>
    <p:extLst>
      <p:ext uri="{BB962C8B-B14F-4D97-AF65-F5344CB8AC3E}">
        <p14:creationId xmlns:p14="http://schemas.microsoft.com/office/powerpoint/2010/main" val="754959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538" y="0"/>
            <a:ext cx="6699805" cy="110821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Academic Electives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9CA61E0-02D9-B746-B5B6-D01E9F9E8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8541" y="2087926"/>
            <a:ext cx="6699802" cy="3855673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marL="342900" indent="-342900" algn="l">
              <a:buFont typeface="Arial" charset="0"/>
              <a:buChar char="•"/>
            </a:pP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84CB7D5-88D4-8D4C-A566-7D2B99A2F507}"/>
              </a:ext>
            </a:extLst>
          </p:cNvPr>
          <p:cNvSpPr/>
          <p:nvPr/>
        </p:nvSpPr>
        <p:spPr>
          <a:xfrm>
            <a:off x="576589" y="1644964"/>
            <a:ext cx="2778049" cy="466284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B0E6BFA-4B58-DB47-B482-0ADCF4A82D75}"/>
              </a:ext>
            </a:extLst>
          </p:cNvPr>
          <p:cNvSpPr/>
          <p:nvPr/>
        </p:nvSpPr>
        <p:spPr>
          <a:xfrm>
            <a:off x="3496047" y="1644965"/>
            <a:ext cx="2637030" cy="466284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5C922A8-B13B-2845-8CEA-FC8AFC642532}"/>
              </a:ext>
            </a:extLst>
          </p:cNvPr>
          <p:cNvSpPr/>
          <p:nvPr/>
        </p:nvSpPr>
        <p:spPr>
          <a:xfrm>
            <a:off x="964379" y="3964965"/>
            <a:ext cx="2064467" cy="510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Sociology (Semester)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CEE6A9A-1824-7049-B5BA-9EDF09129DBB}"/>
              </a:ext>
            </a:extLst>
          </p:cNvPr>
          <p:cNvSpPr/>
          <p:nvPr/>
        </p:nvSpPr>
        <p:spPr>
          <a:xfrm>
            <a:off x="3821995" y="3516797"/>
            <a:ext cx="2010888" cy="571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Contemporary History (Semester)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C99D73C-3985-C948-BDA3-597588B66EF6}"/>
              </a:ext>
            </a:extLst>
          </p:cNvPr>
          <p:cNvSpPr/>
          <p:nvPr/>
        </p:nvSpPr>
        <p:spPr>
          <a:xfrm>
            <a:off x="3782554" y="4771152"/>
            <a:ext cx="2010888" cy="497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World Cultural Geography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F945672-89DA-5E4C-8653-60669CA7FF0C}"/>
              </a:ext>
            </a:extLst>
          </p:cNvPr>
          <p:cNvSpPr/>
          <p:nvPr/>
        </p:nvSpPr>
        <p:spPr>
          <a:xfrm>
            <a:off x="954480" y="1779356"/>
            <a:ext cx="2074366" cy="55549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Social Sciences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656C94E-490D-7848-8605-D26384F3E90F}"/>
              </a:ext>
            </a:extLst>
          </p:cNvPr>
          <p:cNvSpPr/>
          <p:nvPr/>
        </p:nvSpPr>
        <p:spPr>
          <a:xfrm>
            <a:off x="3782554" y="1821173"/>
            <a:ext cx="2010889" cy="57119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Social Studies</a:t>
            </a:r>
          </a:p>
          <a:p>
            <a:pPr algn="ctr"/>
            <a:r>
              <a:rPr lang="en-US" sz="1600" dirty="0"/>
              <a:t>Electives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722B123-19FC-C14C-9528-FF52A197C368}"/>
              </a:ext>
            </a:extLst>
          </p:cNvPr>
          <p:cNvSpPr/>
          <p:nvPr/>
        </p:nvSpPr>
        <p:spPr>
          <a:xfrm>
            <a:off x="3821995" y="4190466"/>
            <a:ext cx="2010888" cy="497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Holocaust History Honors (Semester)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FCA33BB-F65B-8749-915F-B5FCE2B2755D}"/>
              </a:ext>
            </a:extLst>
          </p:cNvPr>
          <p:cNvSpPr/>
          <p:nvPr/>
        </p:nvSpPr>
        <p:spPr>
          <a:xfrm>
            <a:off x="980072" y="4621730"/>
            <a:ext cx="2048774" cy="268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Psychology 1 &amp; 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5748F8A-18DB-C041-9639-52B74DDBBD64}"/>
              </a:ext>
            </a:extLst>
          </p:cNvPr>
          <p:cNvSpPr/>
          <p:nvPr/>
        </p:nvSpPr>
        <p:spPr>
          <a:xfrm>
            <a:off x="928430" y="5072436"/>
            <a:ext cx="2074366" cy="279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 Psychology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8730A9B-7E42-814D-A9BB-7E5733E6FBF8}"/>
              </a:ext>
            </a:extLst>
          </p:cNvPr>
          <p:cNvSpPr/>
          <p:nvPr/>
        </p:nvSpPr>
        <p:spPr>
          <a:xfrm>
            <a:off x="6289613" y="1644964"/>
            <a:ext cx="2637030" cy="466284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04EFF4A-B545-FB4D-B1C4-1EDF597BA938}"/>
              </a:ext>
            </a:extLst>
          </p:cNvPr>
          <p:cNvSpPr/>
          <p:nvPr/>
        </p:nvSpPr>
        <p:spPr>
          <a:xfrm>
            <a:off x="6602685" y="3823373"/>
            <a:ext cx="2010888" cy="652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Creative Writing 1 &amp; 2 (Semester)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75576E3-9A6D-0C44-B81E-52C51C3BF75A}"/>
              </a:ext>
            </a:extLst>
          </p:cNvPr>
          <p:cNvSpPr/>
          <p:nvPr/>
        </p:nvSpPr>
        <p:spPr>
          <a:xfrm>
            <a:off x="6602685" y="4566737"/>
            <a:ext cx="2010888" cy="784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Journalism 2:</a:t>
            </a:r>
          </a:p>
          <a:p>
            <a:pPr algn="ctr"/>
            <a:r>
              <a:rPr lang="en-US" sz="1600" dirty="0"/>
              <a:t>TV Production or Yearbook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169D436-9C06-8047-9235-2E1CF6A0998B}"/>
              </a:ext>
            </a:extLst>
          </p:cNvPr>
          <p:cNvSpPr/>
          <p:nvPr/>
        </p:nvSpPr>
        <p:spPr>
          <a:xfrm>
            <a:off x="6602684" y="1779357"/>
            <a:ext cx="2010889" cy="57605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Specialty Electives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1314360-8D12-FA4B-855B-91E33FF4A913}"/>
              </a:ext>
            </a:extLst>
          </p:cNvPr>
          <p:cNvSpPr/>
          <p:nvPr/>
        </p:nvSpPr>
        <p:spPr>
          <a:xfrm>
            <a:off x="6602685" y="5458256"/>
            <a:ext cx="2010888" cy="4466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AP Computer Science Principles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6CD6B94-5DFC-DF44-9EA4-AC6EFB7CA6C4}"/>
              </a:ext>
            </a:extLst>
          </p:cNvPr>
          <p:cNvSpPr/>
          <p:nvPr/>
        </p:nvSpPr>
        <p:spPr>
          <a:xfrm>
            <a:off x="3782554" y="5426834"/>
            <a:ext cx="2010888" cy="497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AP Human Geography</a:t>
            </a:r>
          </a:p>
        </p:txBody>
      </p:sp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445DCF06-E1EC-FA4D-A0BF-992C8FB86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44" y="2230024"/>
            <a:ext cx="1886438" cy="1567395"/>
          </a:xfrm>
          <a:prstGeom prst="rect">
            <a:avLst/>
          </a:prstGeom>
        </p:spPr>
      </p:pic>
      <p:pic>
        <p:nvPicPr>
          <p:cNvPr id="10" name="Picture 9" descr="A picture containing text, person, crowd&#10;&#10;Description automatically generated">
            <a:extLst>
              <a:ext uri="{FF2B5EF4-FFF2-40B4-BE49-F238E27FC236}">
                <a16:creationId xmlns:a16="http://schemas.microsoft.com/office/drawing/2014/main" id="{3C6D9678-FFBF-A64C-9E5C-AB0FDE4A10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995" y="2355410"/>
            <a:ext cx="1971447" cy="11272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5CDA43-0513-F449-897C-8EFF32AEDC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920" y="2368039"/>
            <a:ext cx="2010889" cy="13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08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538" y="0"/>
            <a:ext cx="6699805" cy="110821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Final Check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BEECBE-83C1-A142-9C88-752476579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1762" y="1521870"/>
            <a:ext cx="6699802" cy="5142166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6 PRIMARY courses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4 core courses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1 English class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1 Mathematics class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1 Science class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1 Social Studies class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2 Elective Courses</a:t>
            </a:r>
            <a:endParaRPr lang="en-US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HOPE (if you are not taking it right now)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Fine Art of your choice (if you are not taking it right now)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If you are taking both of these right now, choose 2 electives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3 Backup Electives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Number these 2, 3, 4, in order of priority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Any changes to your requests are due by 3/12. They will be locked after that</a:t>
            </a:r>
          </a:p>
          <a:p>
            <a:pPr lvl="1"/>
            <a:endParaRPr lang="en-US" sz="1400" dirty="0">
              <a:highlight>
                <a:srgbClr val="FFFF00"/>
              </a:highlight>
            </a:endParaRPr>
          </a:p>
          <a:p>
            <a:pPr algn="l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34498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538" y="0"/>
            <a:ext cx="6699805" cy="110821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BEECBE-83C1-A142-9C88-752476579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1762" y="1521870"/>
            <a:ext cx="6699802" cy="5142166"/>
          </a:xfrm>
        </p:spPr>
        <p:txBody>
          <a:bodyPr>
            <a:noAutofit/>
          </a:bodyPr>
          <a:lstStyle/>
          <a:p>
            <a:pPr algn="l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38182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530" y="485191"/>
            <a:ext cx="6699805" cy="846955"/>
          </a:xfrm>
        </p:spPr>
        <p:txBody>
          <a:bodyPr/>
          <a:lstStyle/>
          <a:p>
            <a:pPr algn="ctr"/>
            <a:r>
              <a:rPr lang="en-US" dirty="0"/>
              <a:t>Credits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530" y="1686710"/>
            <a:ext cx="6699802" cy="4098269"/>
          </a:xfrm>
        </p:spPr>
        <p:txBody>
          <a:bodyPr>
            <a:normAutofit fontScale="85000" lnSpcReduction="10000"/>
          </a:bodyPr>
          <a:lstStyle/>
          <a:p>
            <a:pPr marL="342900" indent="-342900" algn="l">
              <a:buFont typeface="Arial" charset="0"/>
              <a:buChar char="•"/>
            </a:pPr>
            <a:r>
              <a:rPr lang="en-US" b="1" dirty="0"/>
              <a:t>24 CREDITS TO GRADUATE HIGH SCHOOL!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4 Math, 4 English, 3 Science, 3 Social Studies, 8 Choice Electives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1 HOPE &amp; 1 Fine Art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Credits Received at Semester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JANUARY (Semester 1)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JUNE (Semester 2)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/>
              <a:t>How are credits calculated???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6 classes x .5 credit per class each semester=3 credits per semester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3 credits per semester x 2 semesters per year=6 credits per year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6 credits per year x 4 years=24 Credits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b="1" dirty="0"/>
              <a:t>YOU NO LONGER REPEAT GRADES, YOU RECOVER LOST CREDITS</a:t>
            </a:r>
            <a:endParaRPr lang="en-US" b="1" dirty="0">
              <a:solidFill>
                <a:schemeClr val="tx1"/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050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530" y="485191"/>
            <a:ext cx="6699805" cy="846955"/>
          </a:xfrm>
        </p:spPr>
        <p:txBody>
          <a:bodyPr/>
          <a:lstStyle/>
          <a:p>
            <a:pPr algn="ctr"/>
            <a:r>
              <a:rPr lang="en-US" dirty="0"/>
              <a:t>Credit Recovery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530" y="1686710"/>
            <a:ext cx="6699802" cy="4098269"/>
          </a:xfrm>
        </p:spPr>
        <p:txBody>
          <a:bodyPr>
            <a:normAutofit fontScale="77500" lnSpcReduction="20000"/>
          </a:bodyPr>
          <a:lstStyle/>
          <a:p>
            <a:pPr marL="342900" indent="-342900" algn="l">
              <a:buFont typeface="Arial" charset="0"/>
              <a:buChar char="•"/>
            </a:pPr>
            <a:r>
              <a:rPr lang="en-US" b="1" dirty="0"/>
              <a:t>IF SEMESTER CREDIT IS LOST, HOW DO I MAKE IT UP?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Core Academic Classes vs. </a:t>
            </a:r>
            <a:r>
              <a:rPr lang="en-US" b="1" dirty="0"/>
              <a:t>Electives</a:t>
            </a:r>
            <a:endParaRPr lang="en-US" b="1" dirty="0">
              <a:solidFill>
                <a:schemeClr val="tx1">
                  <a:tint val="75000"/>
                </a:schemeClr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b="1" dirty="0"/>
              <a:t>Core Class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Earn a high enough grade in the other semester to blend for full year credit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Recover the course &amp; semester failed in Extended School Year Credit Recovery [Summer School]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Retake the course &amp; semester failed online via Pasco </a:t>
            </a:r>
            <a:r>
              <a:rPr lang="en-US" b="1" dirty="0" err="1">
                <a:solidFill>
                  <a:schemeClr val="tx1"/>
                </a:solidFill>
              </a:rPr>
              <a:t>eSchool</a:t>
            </a:r>
            <a:r>
              <a:rPr lang="en-US" b="1" dirty="0">
                <a:solidFill>
                  <a:schemeClr val="tx1"/>
                </a:solidFill>
              </a:rPr>
              <a:t> or Florida Virtual School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10</a:t>
            </a:r>
            <a:r>
              <a:rPr lang="en-US" b="1" baseline="30000" dirty="0">
                <a:solidFill>
                  <a:schemeClr val="tx1"/>
                </a:solidFill>
              </a:rPr>
              <a:t>th</a:t>
            </a:r>
            <a:r>
              <a:rPr lang="en-US" b="1" dirty="0">
                <a:solidFill>
                  <a:schemeClr val="tx1"/>
                </a:solidFill>
              </a:rPr>
              <a:t>-12</a:t>
            </a:r>
            <a:r>
              <a:rPr lang="en-US" b="1" baseline="30000" dirty="0">
                <a:solidFill>
                  <a:schemeClr val="tx1"/>
                </a:solidFill>
              </a:rPr>
              <a:t>th</a:t>
            </a:r>
            <a:r>
              <a:rPr lang="en-US" b="1" dirty="0">
                <a:solidFill>
                  <a:schemeClr val="tx1"/>
                </a:solidFill>
              </a:rPr>
              <a:t>: Retake the course &amp; semester failed in after school Adult Education program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11</a:t>
            </a:r>
            <a:r>
              <a:rPr lang="en-US" b="1" baseline="30000" dirty="0">
                <a:solidFill>
                  <a:schemeClr val="tx1"/>
                </a:solidFill>
              </a:rPr>
              <a:t>th</a:t>
            </a:r>
            <a:r>
              <a:rPr lang="en-US" b="1" dirty="0">
                <a:solidFill>
                  <a:schemeClr val="tx1"/>
                </a:solidFill>
              </a:rPr>
              <a:t> and 12</a:t>
            </a:r>
            <a:r>
              <a:rPr lang="en-US" b="1" baseline="30000" dirty="0">
                <a:solidFill>
                  <a:schemeClr val="tx1"/>
                </a:solidFill>
              </a:rPr>
              <a:t>th</a:t>
            </a:r>
            <a:r>
              <a:rPr lang="en-US" b="1" dirty="0">
                <a:solidFill>
                  <a:schemeClr val="tx1"/>
                </a:solidFill>
              </a:rPr>
              <a:t>: Retake the course &amp; semester failed in credit recovery elective course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/>
              <a:t>Elective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Replace the failed semester by passing any elective online via Pasco </a:t>
            </a:r>
            <a:r>
              <a:rPr lang="en-US" b="1" dirty="0" err="1">
                <a:solidFill>
                  <a:schemeClr val="tx1"/>
                </a:solidFill>
              </a:rPr>
              <a:t>eSchool</a:t>
            </a:r>
            <a:r>
              <a:rPr lang="en-US" b="1" dirty="0">
                <a:solidFill>
                  <a:schemeClr val="tx1"/>
                </a:solidFill>
              </a:rPr>
              <a:t> or Florida Virtual School</a:t>
            </a:r>
          </a:p>
          <a:p>
            <a:pPr marL="914400" lvl="1" indent="-457200">
              <a:buFont typeface="+mj-lt"/>
              <a:buAutoNum type="arabicPeriod"/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27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207" y="335902"/>
            <a:ext cx="6699805" cy="790971"/>
          </a:xfrm>
        </p:spPr>
        <p:txBody>
          <a:bodyPr/>
          <a:lstStyle/>
          <a:p>
            <a:pPr algn="ctr"/>
            <a:r>
              <a:rPr lang="en-US" dirty="0"/>
              <a:t>Credits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921" y="1388132"/>
            <a:ext cx="6699802" cy="4378186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charset="0"/>
              <a:buChar char="•"/>
            </a:pPr>
            <a:r>
              <a:rPr lang="en-US" dirty="0"/>
              <a:t>How many credits should you have at the end of your 9</a:t>
            </a:r>
            <a:r>
              <a:rPr lang="en-US" baseline="30000" dirty="0"/>
              <a:t>th</a:t>
            </a:r>
            <a:r>
              <a:rPr lang="en-US" dirty="0"/>
              <a:t> grade year? </a:t>
            </a:r>
          </a:p>
          <a:p>
            <a:pPr marL="342900" indent="-342900" algn="l">
              <a:buFont typeface="Arial" charset="0"/>
              <a:buChar char="•"/>
            </a:pPr>
            <a:endParaRPr lang="en-US" dirty="0"/>
          </a:p>
          <a:p>
            <a:pPr marL="342900" indent="-342900" algn="l">
              <a:buFont typeface="Arial" charset="0"/>
              <a:buChar char="•"/>
            </a:pPr>
            <a:r>
              <a:rPr lang="en-US" dirty="0"/>
              <a:t>How many credits should you have after the first semester of your 10</a:t>
            </a:r>
            <a:r>
              <a:rPr lang="en-US" baseline="30000" dirty="0"/>
              <a:t>th</a:t>
            </a:r>
            <a:r>
              <a:rPr lang="en-US" dirty="0"/>
              <a:t> grade year?</a:t>
            </a:r>
          </a:p>
          <a:p>
            <a:pPr marL="342900" indent="-342900" algn="l">
              <a:buFont typeface="Arial" charset="0"/>
              <a:buChar char="•"/>
            </a:pPr>
            <a:endParaRPr lang="en-US" dirty="0"/>
          </a:p>
          <a:p>
            <a:pPr marL="342900" indent="-342900" algn="l">
              <a:buFont typeface="Arial" charset="0"/>
              <a:buChar char="•"/>
            </a:pPr>
            <a:r>
              <a:rPr lang="en-US" dirty="0"/>
              <a:t>How many credits should you have after your 11</a:t>
            </a:r>
            <a:r>
              <a:rPr lang="en-US" baseline="30000" dirty="0"/>
              <a:t>th</a:t>
            </a:r>
            <a:r>
              <a:rPr lang="en-US" dirty="0"/>
              <a:t> grade year?</a:t>
            </a:r>
          </a:p>
          <a:p>
            <a:pPr marL="342900" indent="-342900" algn="l">
              <a:buFont typeface="Arial" charset="0"/>
              <a:buChar char="•"/>
            </a:pPr>
            <a:endParaRPr lang="en-US" dirty="0"/>
          </a:p>
          <a:p>
            <a:pPr marL="342900" indent="-342900" algn="l">
              <a:buFont typeface="Arial" charset="0"/>
              <a:buChar char="•"/>
            </a:pPr>
            <a:r>
              <a:rPr lang="en-US" dirty="0"/>
              <a:t>How many credits should you have at the end of your 12</a:t>
            </a:r>
            <a:r>
              <a:rPr lang="en-US" baseline="30000" dirty="0"/>
              <a:t>th</a:t>
            </a:r>
            <a:r>
              <a:rPr lang="en-US" dirty="0"/>
              <a:t> grade year?</a:t>
            </a:r>
            <a:br>
              <a:rPr lang="en-US" dirty="0"/>
            </a:br>
            <a:endParaRPr lang="en-US" dirty="0"/>
          </a:p>
          <a:p>
            <a:pPr marL="342900" indent="-342900" algn="l">
              <a:buFont typeface="Arial" charset="0"/>
              <a:buChar char="•"/>
            </a:pPr>
            <a:endParaRPr lang="en-US" dirty="0"/>
          </a:p>
          <a:p>
            <a:pPr marL="342900" indent="-342900" algn="l">
              <a:buFont typeface="Arial" charset="0"/>
              <a:buChar char="•"/>
            </a:pPr>
            <a:endParaRPr lang="en-US" dirty="0"/>
          </a:p>
          <a:p>
            <a:pPr marL="342900" indent="-342900" algn="l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71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On 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a typeface="ＭＳ Ｐゴシック" pitchFamily="-110" charset="-128"/>
                <a:cs typeface="ＭＳ Ｐゴシック" pitchFamily="-110" charset="-128"/>
              </a:rPr>
              <a:t>All credits earned for your cohort’s graduation year</a:t>
            </a:r>
          </a:p>
          <a:p>
            <a:r>
              <a:rPr lang="en-US" sz="3200" dirty="0">
                <a:ea typeface="ＭＳ Ｐゴシック" pitchFamily="-110" charset="-128"/>
                <a:cs typeface="ＭＳ Ｐゴシック" pitchFamily="-110" charset="-128"/>
              </a:rPr>
              <a:t>2.0+ Unweighted Cumulative GPA</a:t>
            </a:r>
          </a:p>
          <a:p>
            <a:r>
              <a:rPr lang="en-US" sz="3200" dirty="0">
                <a:ea typeface="ＭＳ Ｐゴシック" pitchFamily="-110" charset="-128"/>
                <a:cs typeface="ＭＳ Ｐゴシック" pitchFamily="-110" charset="-128"/>
              </a:rPr>
              <a:t>Less than 10% unexcused/excused absences the previous quarter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3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575" y="579438"/>
            <a:ext cx="7789333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At Risk or Off 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905000"/>
            <a:ext cx="7704667" cy="3332816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ea typeface="ＭＳ Ｐゴシック" pitchFamily="-110" charset="-128"/>
                <a:cs typeface="ＭＳ Ｐゴシック" pitchFamily="-110" charset="-128"/>
              </a:rPr>
              <a:t>Academics</a:t>
            </a:r>
          </a:p>
          <a:p>
            <a:pPr lvl="1"/>
            <a:r>
              <a:rPr lang="en-US" sz="3000" dirty="0">
                <a:ea typeface="ＭＳ Ｐゴシック" pitchFamily="-110" charset="-128"/>
                <a:cs typeface="ＭＳ Ｐゴシック" pitchFamily="-110" charset="-128"/>
              </a:rPr>
              <a:t>½ -18 credits behind</a:t>
            </a:r>
          </a:p>
          <a:p>
            <a:pPr lvl="1"/>
            <a:r>
              <a:rPr lang="en-US" sz="3000" dirty="0">
                <a:ea typeface="ＭＳ Ｐゴシック" pitchFamily="-110" charset="-128"/>
                <a:cs typeface="ＭＳ Ｐゴシック" pitchFamily="-110" charset="-128"/>
              </a:rPr>
              <a:t>Less than a 2.0 cumulative GPA</a:t>
            </a:r>
          </a:p>
          <a:p>
            <a:pPr marL="0" indent="0">
              <a:buNone/>
            </a:pPr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3200" dirty="0">
                <a:ea typeface="ＭＳ Ｐゴシック" pitchFamily="-110" charset="-128"/>
                <a:cs typeface="ＭＳ Ｐゴシック" pitchFamily="-110" charset="-128"/>
              </a:rPr>
              <a:t>Attendance</a:t>
            </a:r>
          </a:p>
          <a:p>
            <a:pPr lvl="1"/>
            <a:r>
              <a:rPr lang="en-US" sz="3000" dirty="0">
                <a:ea typeface="ＭＳ Ｐゴシック" pitchFamily="-110" charset="-128"/>
                <a:cs typeface="ＭＳ Ｐゴシック" pitchFamily="-110" charset="-128"/>
              </a:rPr>
              <a:t>Greater than 10% absences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17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513" y="167951"/>
            <a:ext cx="6699805" cy="977583"/>
          </a:xfrm>
        </p:spPr>
        <p:txBody>
          <a:bodyPr/>
          <a:lstStyle/>
          <a:p>
            <a:pPr algn="ctr"/>
            <a:r>
              <a:rPr lang="en-US" dirty="0"/>
              <a:t>Grade Point Average (GPA)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4565" y="1332146"/>
            <a:ext cx="6699802" cy="4546139"/>
          </a:xfrm>
        </p:spPr>
        <p:txBody>
          <a:bodyPr/>
          <a:lstStyle/>
          <a:p>
            <a:pPr marL="342900" indent="-342900" algn="l">
              <a:buFont typeface="Arial" charset="0"/>
              <a:buChar char="•"/>
            </a:pPr>
            <a:r>
              <a:rPr lang="en-US" dirty="0"/>
              <a:t>What is the minimum </a:t>
            </a:r>
            <a:r>
              <a:rPr lang="en-US" i="1" dirty="0"/>
              <a:t>cumulative unweighted </a:t>
            </a:r>
            <a:r>
              <a:rPr lang="en-US" dirty="0"/>
              <a:t>GPA you must have to graduate high school?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/>
              <a:t>Calculating GPA &amp; Quality Points </a:t>
            </a:r>
          </a:p>
          <a:p>
            <a:pPr marL="342900" indent="-342900" algn="l">
              <a:buFont typeface="Arial" charset="0"/>
              <a:buChar char="•"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766478"/>
              </p:ext>
            </p:extLst>
          </p:nvPr>
        </p:nvGraphicFramePr>
        <p:xfrm>
          <a:off x="783771" y="2515119"/>
          <a:ext cx="8070557" cy="750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5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5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50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50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9208">
                <a:tc>
                  <a:txBody>
                    <a:bodyPr/>
                    <a:lstStyle/>
                    <a:p>
                      <a:r>
                        <a:rPr lang="en-US" dirty="0"/>
                        <a:t>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Quality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ED3A6DA-DED3-B74A-8870-DC17E2F1D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489633"/>
              </p:ext>
            </p:extLst>
          </p:nvPr>
        </p:nvGraphicFramePr>
        <p:xfrm>
          <a:off x="783770" y="3702538"/>
          <a:ext cx="8070557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5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5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50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50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9208">
                <a:tc>
                  <a:txBody>
                    <a:bodyPr/>
                    <a:lstStyle/>
                    <a:p>
                      <a:r>
                        <a:rPr lang="en-US" dirty="0"/>
                        <a:t>Grade (Honors)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Quality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5421EB9-674E-C54F-A8D1-5DF5CA182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54643"/>
              </p:ext>
            </p:extLst>
          </p:nvPr>
        </p:nvGraphicFramePr>
        <p:xfrm>
          <a:off x="783770" y="5150830"/>
          <a:ext cx="8070557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5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5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50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50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9208">
                <a:tc>
                  <a:txBody>
                    <a:bodyPr/>
                    <a:lstStyle/>
                    <a:p>
                      <a:r>
                        <a:rPr lang="en-US" dirty="0"/>
                        <a:t>Grade (AP or 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Quality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0692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54726</TotalTime>
  <Words>1615</Words>
  <Application>Microsoft Macintosh PowerPoint</Application>
  <PresentationFormat>On-screen Show (4:3)</PresentationFormat>
  <Paragraphs>366</Paragraphs>
  <Slides>34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Corbel</vt:lpstr>
      <vt:lpstr>Parallax</vt:lpstr>
      <vt:lpstr>Class of 2024 Course Selection</vt:lpstr>
      <vt:lpstr>Overview</vt:lpstr>
      <vt:lpstr>PowerPoint Presentation</vt:lpstr>
      <vt:lpstr>Credits</vt:lpstr>
      <vt:lpstr>Credit Recovery</vt:lpstr>
      <vt:lpstr>Credits</vt:lpstr>
      <vt:lpstr>On Track</vt:lpstr>
      <vt:lpstr>At Risk or Off Track</vt:lpstr>
      <vt:lpstr>Grade Point Average (GPA)</vt:lpstr>
      <vt:lpstr>Grade Point Average (GPA)</vt:lpstr>
      <vt:lpstr>AP vs. DE vs. Honors</vt:lpstr>
      <vt:lpstr>Testing/Assessments</vt:lpstr>
      <vt:lpstr>Course Selection</vt:lpstr>
      <vt:lpstr>Course Selection</vt:lpstr>
      <vt:lpstr>English Progression</vt:lpstr>
      <vt:lpstr>English Progression</vt:lpstr>
      <vt:lpstr>Math Progression</vt:lpstr>
      <vt:lpstr>Math Progression</vt:lpstr>
      <vt:lpstr>Math Progression</vt:lpstr>
      <vt:lpstr>Science Progression</vt:lpstr>
      <vt:lpstr>Science Progression</vt:lpstr>
      <vt:lpstr>Social Studies Progression</vt:lpstr>
      <vt:lpstr>Social Studies Progression</vt:lpstr>
      <vt:lpstr>Required Electives</vt:lpstr>
      <vt:lpstr>Art Progression</vt:lpstr>
      <vt:lpstr>Band</vt:lpstr>
      <vt:lpstr>Chorus</vt:lpstr>
      <vt:lpstr>Dance Techniques</vt:lpstr>
      <vt:lpstr>Academy &amp; Career Technical Education</vt:lpstr>
      <vt:lpstr>Career Technical Education</vt:lpstr>
      <vt:lpstr>World Languages</vt:lpstr>
      <vt:lpstr>Academic Electives</vt:lpstr>
      <vt:lpstr>Final Check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PSAT  Pre-Administration</dc:title>
  <dc:creator>Office of Technology and Information Services</dc:creator>
  <cp:lastModifiedBy>Cameron Alexander Moody</cp:lastModifiedBy>
  <cp:revision>91</cp:revision>
  <dcterms:created xsi:type="dcterms:W3CDTF">2016-09-29T14:26:36Z</dcterms:created>
  <dcterms:modified xsi:type="dcterms:W3CDTF">2021-02-25T13:33:10Z</dcterms:modified>
</cp:coreProperties>
</file>