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69" r:id="rId2"/>
    <p:sldId id="270" r:id="rId3"/>
    <p:sldId id="257" r:id="rId4"/>
    <p:sldId id="258" r:id="rId5"/>
    <p:sldId id="259" r:id="rId6"/>
    <p:sldId id="260" r:id="rId7"/>
    <p:sldId id="261" r:id="rId8"/>
    <p:sldId id="262" r:id="rId9"/>
    <p:sldId id="265" r:id="rId10"/>
    <p:sldId id="263" r:id="rId11"/>
    <p:sldId id="264" r:id="rId12"/>
    <p:sldId id="266"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83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DBAFA0-EFD5-F04C-8A8B-986D11C9433D}" type="datetimeFigureOut">
              <a:rPr lang="en-US" smtClean="0"/>
              <a:t>4/3/17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0A2228-F303-7947-A396-3FD65260AFA0}" type="slidenum">
              <a:rPr lang="en-US" smtClean="0"/>
              <a:t>‹#›</a:t>
            </a:fld>
            <a:endParaRPr lang="en-US"/>
          </a:p>
        </p:txBody>
      </p:sp>
    </p:spTree>
    <p:extLst>
      <p:ext uri="{BB962C8B-B14F-4D97-AF65-F5344CB8AC3E}">
        <p14:creationId xmlns:p14="http://schemas.microsoft.com/office/powerpoint/2010/main" val="6958025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73332-5AC8-8D41-BEA5-3597B744A260}" type="slidenum">
              <a:rPr lang="en-US" smtClean="0"/>
              <a:t>8</a:t>
            </a:fld>
            <a:endParaRPr lang="en-US"/>
          </a:p>
        </p:txBody>
      </p:sp>
    </p:spTree>
    <p:extLst>
      <p:ext uri="{BB962C8B-B14F-4D97-AF65-F5344CB8AC3E}">
        <p14:creationId xmlns:p14="http://schemas.microsoft.com/office/powerpoint/2010/main" val="1157834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897069-A387-FF40-BDF9-19D1EBEFE600}" type="datetimeFigureOut">
              <a:rPr lang="en-US" smtClean="0"/>
              <a:t>4/3/17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66234-9554-FD45-A612-A7E8C4AC6ED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897069-A387-FF40-BDF9-19D1EBEFE600}" type="datetimeFigureOut">
              <a:rPr lang="en-US" smtClean="0"/>
              <a:t>4/3/17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66234-9554-FD45-A612-A7E8C4AC6E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897069-A387-FF40-BDF9-19D1EBEFE600}" type="datetimeFigureOut">
              <a:rPr lang="en-US" smtClean="0"/>
              <a:t>4/3/17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66234-9554-FD45-A612-A7E8C4AC6ED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897069-A387-FF40-BDF9-19D1EBEFE600}" type="datetimeFigureOut">
              <a:rPr lang="en-US" smtClean="0"/>
              <a:t>4/3/17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66234-9554-FD45-A612-A7E8C4AC6ED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897069-A387-FF40-BDF9-19D1EBEFE600}" type="datetimeFigureOut">
              <a:rPr lang="en-US" smtClean="0"/>
              <a:t>4/3/17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66234-9554-FD45-A612-A7E8C4AC6ED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897069-A387-FF40-BDF9-19D1EBEFE600}" type="datetimeFigureOut">
              <a:rPr lang="en-US" smtClean="0"/>
              <a:t>4/3/17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66234-9554-FD45-A612-A7E8C4AC6ED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897069-A387-FF40-BDF9-19D1EBEFE600}" type="datetimeFigureOut">
              <a:rPr lang="en-US" smtClean="0"/>
              <a:t>4/3/17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E66234-9554-FD45-A612-A7E8C4AC6ED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897069-A387-FF40-BDF9-19D1EBEFE600}" type="datetimeFigureOut">
              <a:rPr lang="en-US" smtClean="0"/>
              <a:t>4/3/17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E66234-9554-FD45-A612-A7E8C4AC6ED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897069-A387-FF40-BDF9-19D1EBEFE600}" type="datetimeFigureOut">
              <a:rPr lang="en-US" smtClean="0"/>
              <a:t>4/3/17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E66234-9554-FD45-A612-A7E8C4AC6E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897069-A387-FF40-BDF9-19D1EBEFE600}" type="datetimeFigureOut">
              <a:rPr lang="en-US" smtClean="0"/>
              <a:t>4/3/17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66234-9554-FD45-A612-A7E8C4AC6ED4}"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897069-A387-FF40-BDF9-19D1EBEFE600}" type="datetimeFigureOut">
              <a:rPr lang="en-US" smtClean="0"/>
              <a:t>4/3/17</a:t>
            </a:fld>
            <a:endParaRPr lang="en-US"/>
          </a:p>
        </p:txBody>
      </p:sp>
      <p:sp>
        <p:nvSpPr>
          <p:cNvPr id="9" name="Slide Number Placeholder 8"/>
          <p:cNvSpPr>
            <a:spLocks noGrp="1"/>
          </p:cNvSpPr>
          <p:nvPr>
            <p:ph type="sldNum" sz="quarter" idx="11"/>
          </p:nvPr>
        </p:nvSpPr>
        <p:spPr/>
        <p:txBody>
          <a:bodyPr/>
          <a:lstStyle/>
          <a:p>
            <a:fld id="{B8E66234-9554-FD45-A612-A7E8C4AC6ED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8E66234-9554-FD45-A612-A7E8C4AC6ED4}"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897069-A387-FF40-BDF9-19D1EBEFE600}" type="datetimeFigureOut">
              <a:rPr lang="en-US" smtClean="0"/>
              <a:t>4/3/17</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hsc.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hsc.edu/disabilities-services/eligibility-and-documentatio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Dual Enrollment</a:t>
            </a:r>
            <a:endParaRPr lang="en-US" dirty="0"/>
          </a:p>
        </p:txBody>
      </p:sp>
      <p:sp>
        <p:nvSpPr>
          <p:cNvPr id="3" name="Subtitle 2"/>
          <p:cNvSpPr>
            <a:spLocks noGrp="1"/>
          </p:cNvSpPr>
          <p:nvPr>
            <p:ph type="subTitle" idx="1"/>
          </p:nvPr>
        </p:nvSpPr>
        <p:spPr/>
        <p:txBody>
          <a:bodyPr/>
          <a:lstStyle/>
          <a:p>
            <a:r>
              <a:rPr lang="en-US" dirty="0" smtClean="0"/>
              <a:t>Kelly Carroll and Kristin Mahoney</a:t>
            </a:r>
            <a:endParaRPr lang="en-US" dirty="0"/>
          </a:p>
        </p:txBody>
      </p:sp>
    </p:spTree>
    <p:extLst>
      <p:ext uri="{BB962C8B-B14F-4D97-AF65-F5344CB8AC3E}">
        <p14:creationId xmlns:p14="http://schemas.microsoft.com/office/powerpoint/2010/main" val="40104163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Course Registration Paperwork</a:t>
            </a:r>
            <a:endParaRPr lang="en-US" dirty="0"/>
          </a:p>
        </p:txBody>
      </p:sp>
      <p:sp>
        <p:nvSpPr>
          <p:cNvPr id="3" name="Content Placeholder 2"/>
          <p:cNvSpPr>
            <a:spLocks noGrp="1"/>
          </p:cNvSpPr>
          <p:nvPr>
            <p:ph idx="1"/>
          </p:nvPr>
        </p:nvSpPr>
        <p:spPr/>
        <p:txBody>
          <a:bodyPr>
            <a:normAutofit/>
          </a:bodyPr>
          <a:lstStyle/>
          <a:p>
            <a:r>
              <a:rPr lang="en-US" dirty="0" smtClean="0"/>
              <a:t>Students will need one form for classes taken at LOLHS and one form for classes taken at PHSC</a:t>
            </a:r>
          </a:p>
          <a:p>
            <a:r>
              <a:rPr lang="en-US" dirty="0" smtClean="0"/>
              <a:t>Students fill out forms each semester </a:t>
            </a:r>
          </a:p>
          <a:p>
            <a:r>
              <a:rPr lang="en-US" dirty="0" smtClean="0"/>
              <a:t>First time DE students will not have a PHSC number</a:t>
            </a:r>
          </a:p>
          <a:p>
            <a:r>
              <a:rPr lang="en-US" dirty="0" smtClean="0"/>
              <a:t>Must be signed by School Counselor, Student, and Parent</a:t>
            </a:r>
          </a:p>
          <a:p>
            <a:r>
              <a:rPr lang="en-US" dirty="0" smtClean="0"/>
              <a:t>For classes taken at PHSC, students should pick multiple alternative courses in case their top class choice is not available</a:t>
            </a:r>
          </a:p>
          <a:p>
            <a:r>
              <a:rPr lang="en-US" dirty="0" smtClean="0"/>
              <a:t>Students should not fill out the section number</a:t>
            </a:r>
          </a:p>
          <a:p>
            <a:pPr lvl="1"/>
            <a:r>
              <a:rPr lang="en-US" dirty="0" smtClean="0"/>
              <a:t>Recommended to have these numbers written on separate paper when registering</a:t>
            </a:r>
          </a:p>
          <a:p>
            <a:endParaRPr lang="en-US" dirty="0"/>
          </a:p>
        </p:txBody>
      </p:sp>
    </p:spTree>
    <p:extLst>
      <p:ext uri="{BB962C8B-B14F-4D97-AF65-F5344CB8AC3E}">
        <p14:creationId xmlns:p14="http://schemas.microsoft.com/office/powerpoint/2010/main" val="384417945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Course Request Form #541</a:t>
            </a:r>
            <a:endParaRPr lang="en-US" dirty="0"/>
          </a:p>
        </p:txBody>
      </p:sp>
      <p:sp>
        <p:nvSpPr>
          <p:cNvPr id="3" name="Content Placeholder 2"/>
          <p:cNvSpPr>
            <a:spLocks noGrp="1"/>
          </p:cNvSpPr>
          <p:nvPr>
            <p:ph idx="1"/>
          </p:nvPr>
        </p:nvSpPr>
        <p:spPr/>
        <p:txBody>
          <a:bodyPr>
            <a:normAutofit/>
          </a:bodyPr>
          <a:lstStyle/>
          <a:p>
            <a:r>
              <a:rPr lang="en-US" dirty="0" smtClean="0"/>
              <a:t>Course Number: </a:t>
            </a:r>
            <a:endParaRPr lang="en-US" dirty="0"/>
          </a:p>
          <a:p>
            <a:pPr lvl="1"/>
            <a:r>
              <a:rPr lang="en-US" dirty="0" smtClean="0"/>
              <a:t>English: ENC1101</a:t>
            </a:r>
          </a:p>
          <a:p>
            <a:pPr lvl="1"/>
            <a:r>
              <a:rPr lang="en-US" dirty="0" smtClean="0"/>
              <a:t>Elective: ENG2103</a:t>
            </a:r>
          </a:p>
          <a:p>
            <a:pPr lvl="1"/>
            <a:r>
              <a:rPr lang="en-US" dirty="0" smtClean="0"/>
              <a:t>Science: BSC1005</a:t>
            </a:r>
          </a:p>
          <a:p>
            <a:r>
              <a:rPr lang="en-US" dirty="0" smtClean="0"/>
              <a:t>Course </a:t>
            </a:r>
            <a:r>
              <a:rPr lang="en-US" dirty="0" smtClean="0"/>
              <a:t>Section: Leave blank</a:t>
            </a:r>
          </a:p>
          <a:p>
            <a:r>
              <a:rPr lang="en-US" dirty="0" smtClean="0"/>
              <a:t>Course title</a:t>
            </a:r>
            <a:r>
              <a:rPr lang="en-US" dirty="0" smtClean="0"/>
              <a:t>:</a:t>
            </a:r>
          </a:p>
          <a:p>
            <a:pPr lvl="1"/>
            <a:r>
              <a:rPr lang="en-US" dirty="0" smtClean="0"/>
              <a:t>English Composition 1</a:t>
            </a:r>
          </a:p>
          <a:p>
            <a:pPr lvl="1"/>
            <a:r>
              <a:rPr lang="en-US" dirty="0" smtClean="0"/>
              <a:t>World Cinema</a:t>
            </a:r>
          </a:p>
          <a:p>
            <a:pPr lvl="1"/>
            <a:r>
              <a:rPr lang="en-US" dirty="0" smtClean="0"/>
              <a:t>Introduction to Biology</a:t>
            </a:r>
            <a:r>
              <a:rPr lang="en-US" dirty="0" smtClean="0"/>
              <a:t> </a:t>
            </a:r>
          </a:p>
          <a:p>
            <a:r>
              <a:rPr lang="en-US" dirty="0" smtClean="0"/>
              <a:t>Check HS</a:t>
            </a:r>
            <a:endParaRPr lang="en-US" dirty="0" smtClean="0"/>
          </a:p>
          <a:p>
            <a:endParaRPr lang="en-US" dirty="0"/>
          </a:p>
          <a:p>
            <a:endParaRPr lang="en-US" dirty="0" smtClean="0"/>
          </a:p>
        </p:txBody>
      </p:sp>
    </p:spTree>
    <p:extLst>
      <p:ext uri="{BB962C8B-B14F-4D97-AF65-F5344CB8AC3E}">
        <p14:creationId xmlns:p14="http://schemas.microsoft.com/office/powerpoint/2010/main" val="107781565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Book Information</a:t>
            </a:r>
            <a:endParaRPr lang="en-US" dirty="0"/>
          </a:p>
        </p:txBody>
      </p:sp>
      <p:sp>
        <p:nvSpPr>
          <p:cNvPr id="3" name="Content Placeholder 2"/>
          <p:cNvSpPr>
            <a:spLocks noGrp="1"/>
          </p:cNvSpPr>
          <p:nvPr>
            <p:ph idx="1"/>
          </p:nvPr>
        </p:nvSpPr>
        <p:spPr/>
        <p:txBody>
          <a:bodyPr>
            <a:normAutofit/>
          </a:bodyPr>
          <a:lstStyle/>
          <a:p>
            <a:r>
              <a:rPr lang="en-US" dirty="0" smtClean="0"/>
              <a:t>DE Students receive vouchers for their books – free to all students</a:t>
            </a:r>
          </a:p>
          <a:p>
            <a:r>
              <a:rPr lang="en-US" dirty="0" smtClean="0"/>
              <a:t>DE Students are required to pick up and drop off their books at the district office</a:t>
            </a:r>
          </a:p>
          <a:p>
            <a:pPr lvl="1"/>
            <a:r>
              <a:rPr lang="en-US" dirty="0" smtClean="0"/>
              <a:t>Bring your schedule or syllabi to verify courses</a:t>
            </a:r>
          </a:p>
          <a:p>
            <a:r>
              <a:rPr lang="en-US" dirty="0" smtClean="0"/>
              <a:t>Books will be provided in class for classes taken at LOLHS</a:t>
            </a:r>
            <a:endParaRPr lang="en-US" dirty="0"/>
          </a:p>
        </p:txBody>
      </p:sp>
    </p:spTree>
    <p:extLst>
      <p:ext uri="{BB962C8B-B14F-4D97-AF65-F5344CB8AC3E}">
        <p14:creationId xmlns:p14="http://schemas.microsoft.com/office/powerpoint/2010/main" val="12159862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Important Dates</a:t>
            </a:r>
            <a:endParaRPr lang="en-US" dirty="0"/>
          </a:p>
        </p:txBody>
      </p:sp>
      <p:sp>
        <p:nvSpPr>
          <p:cNvPr id="3" name="Content Placeholder 2"/>
          <p:cNvSpPr>
            <a:spLocks noGrp="1"/>
          </p:cNvSpPr>
          <p:nvPr>
            <p:ph idx="1"/>
          </p:nvPr>
        </p:nvSpPr>
        <p:spPr/>
        <p:txBody>
          <a:bodyPr>
            <a:normAutofit/>
          </a:bodyPr>
          <a:lstStyle/>
          <a:p>
            <a:pPr marL="114300" indent="0">
              <a:buNone/>
            </a:pPr>
            <a:endParaRPr lang="en-US" dirty="0" smtClean="0"/>
          </a:p>
          <a:p>
            <a:r>
              <a:rPr lang="en-US" sz="2800" b="1" dirty="0" smtClean="0"/>
              <a:t>ALL PAPERWORK IS DUE BY MAY 4, 2017</a:t>
            </a:r>
          </a:p>
          <a:p>
            <a:r>
              <a:rPr lang="en-US" sz="2000" dirty="0" smtClean="0"/>
              <a:t>School Counselors are not available over the summer to go over paperwork and course selection</a:t>
            </a:r>
          </a:p>
          <a:p>
            <a:r>
              <a:rPr lang="en-US" sz="2000" dirty="0" smtClean="0"/>
              <a:t>A School Counselor will be available the day of registrations at LOLHS to help with any issues when </a:t>
            </a:r>
            <a:r>
              <a:rPr lang="en-US" sz="2000" dirty="0" smtClean="0"/>
              <a:t>registering</a:t>
            </a:r>
          </a:p>
          <a:p>
            <a:endParaRPr lang="en-US" sz="2000" dirty="0"/>
          </a:p>
          <a:p>
            <a:pPr marL="114300" indent="0">
              <a:buNone/>
            </a:pPr>
            <a:endParaRPr lang="en-US" sz="2000" dirty="0" smtClean="0"/>
          </a:p>
        </p:txBody>
      </p:sp>
    </p:spTree>
    <p:extLst>
      <p:ext uri="{BB962C8B-B14F-4D97-AF65-F5344CB8AC3E}">
        <p14:creationId xmlns:p14="http://schemas.microsoft.com/office/powerpoint/2010/main" val="30558905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Discussion</a:t>
            </a:r>
            <a:endParaRPr lang="en-US" dirty="0"/>
          </a:p>
        </p:txBody>
      </p:sp>
      <p:sp>
        <p:nvSpPr>
          <p:cNvPr id="3" name="Content Placeholder 2"/>
          <p:cNvSpPr>
            <a:spLocks noGrp="1"/>
          </p:cNvSpPr>
          <p:nvPr>
            <p:ph idx="1"/>
          </p:nvPr>
        </p:nvSpPr>
        <p:spPr/>
        <p:txBody>
          <a:bodyPr/>
          <a:lstStyle/>
          <a:p>
            <a:r>
              <a:rPr lang="en-US" dirty="0" smtClean="0"/>
              <a:t>Dual Enrollment Expectations and Commitments</a:t>
            </a:r>
          </a:p>
          <a:p>
            <a:r>
              <a:rPr lang="en-US" dirty="0" smtClean="0"/>
              <a:t>Dropping vs. Withdrawing a Class</a:t>
            </a:r>
          </a:p>
          <a:p>
            <a:r>
              <a:rPr lang="en-US" dirty="0" smtClean="0"/>
              <a:t>Registration Process</a:t>
            </a:r>
          </a:p>
          <a:p>
            <a:r>
              <a:rPr lang="en-US" dirty="0" smtClean="0"/>
              <a:t>Paperwork</a:t>
            </a:r>
          </a:p>
          <a:p>
            <a:r>
              <a:rPr lang="en-US" dirty="0" smtClean="0"/>
              <a:t>Book Information</a:t>
            </a:r>
          </a:p>
          <a:p>
            <a:r>
              <a:rPr lang="en-US" dirty="0" smtClean="0"/>
              <a:t>Important Dates</a:t>
            </a:r>
          </a:p>
          <a:p>
            <a:endParaRPr lang="en-US" dirty="0" smtClean="0"/>
          </a:p>
        </p:txBody>
      </p:sp>
    </p:spTree>
    <p:extLst>
      <p:ext uri="{BB962C8B-B14F-4D97-AF65-F5344CB8AC3E}">
        <p14:creationId xmlns:p14="http://schemas.microsoft.com/office/powerpoint/2010/main" val="122559485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Dual Enrollment GPA </a:t>
            </a:r>
            <a:endParaRPr lang="en-US" dirty="0"/>
          </a:p>
        </p:txBody>
      </p:sp>
      <p:sp>
        <p:nvSpPr>
          <p:cNvPr id="3" name="Content Placeholder 2"/>
          <p:cNvSpPr>
            <a:spLocks noGrp="1"/>
          </p:cNvSpPr>
          <p:nvPr>
            <p:ph idx="1"/>
          </p:nvPr>
        </p:nvSpPr>
        <p:spPr/>
        <p:txBody>
          <a:bodyPr>
            <a:normAutofit/>
          </a:bodyPr>
          <a:lstStyle/>
          <a:p>
            <a:r>
              <a:rPr lang="en-US" dirty="0" smtClean="0"/>
              <a:t>Students must receive a 2.0 in all Dual Enrollment courses. </a:t>
            </a:r>
          </a:p>
          <a:p>
            <a:pPr lvl="1"/>
            <a:r>
              <a:rPr lang="en-US" dirty="0" smtClean="0"/>
              <a:t>If a student drops below a 2.0, they will no longer be allowed to take Dual Enrollment courses.</a:t>
            </a:r>
          </a:p>
          <a:p>
            <a:r>
              <a:rPr lang="en-US" dirty="0" smtClean="0"/>
              <a:t>Students must maintain a 3.0 GPA in High School to remain eligible for Dual Enrollment courses.</a:t>
            </a:r>
          </a:p>
          <a:p>
            <a:pPr lvl="0"/>
            <a:r>
              <a:rPr lang="en-US" dirty="0"/>
              <a:t>All </a:t>
            </a:r>
            <a:r>
              <a:rPr lang="en-US" dirty="0" smtClean="0"/>
              <a:t>D.E</a:t>
            </a:r>
            <a:r>
              <a:rPr lang="en-US" dirty="0"/>
              <a:t>. courses taken will be on your permanent college transcript, including “</a:t>
            </a:r>
            <a:r>
              <a:rPr lang="en-US" dirty="0" smtClean="0"/>
              <a:t>withdrawals.” </a:t>
            </a:r>
            <a:r>
              <a:rPr lang="en-US" dirty="0"/>
              <a:t>Transfer of these credits is subject to the approval of each college or university</a:t>
            </a:r>
            <a:r>
              <a:rPr lang="en-US" dirty="0" smtClean="0"/>
              <a:t>.</a:t>
            </a:r>
          </a:p>
          <a:p>
            <a:pPr lvl="1"/>
            <a:r>
              <a:rPr lang="en-US" dirty="0" smtClean="0"/>
              <a:t>Students who withdraw from the course will not be allowed to take the course again during dual enrollment.</a:t>
            </a:r>
          </a:p>
          <a:p>
            <a:pPr lvl="1"/>
            <a:endParaRPr lang="en-US" dirty="0"/>
          </a:p>
        </p:txBody>
      </p:sp>
    </p:spTree>
    <p:extLst>
      <p:ext uri="{BB962C8B-B14F-4D97-AF65-F5344CB8AC3E}">
        <p14:creationId xmlns:p14="http://schemas.microsoft.com/office/powerpoint/2010/main" val="30967303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Dual Enrollment </a:t>
            </a:r>
            <a:br>
              <a:rPr lang="en-US" dirty="0"/>
            </a:br>
            <a:r>
              <a:rPr lang="en-US" dirty="0"/>
              <a:t>Expectations &amp; Commitment</a:t>
            </a:r>
          </a:p>
        </p:txBody>
      </p:sp>
      <p:sp>
        <p:nvSpPr>
          <p:cNvPr id="3" name="Content Placeholder 2"/>
          <p:cNvSpPr>
            <a:spLocks noGrp="1"/>
          </p:cNvSpPr>
          <p:nvPr>
            <p:ph idx="1"/>
          </p:nvPr>
        </p:nvSpPr>
        <p:spPr/>
        <p:txBody>
          <a:bodyPr>
            <a:normAutofit/>
          </a:bodyPr>
          <a:lstStyle/>
          <a:p>
            <a:pPr lvl="0"/>
            <a:r>
              <a:rPr lang="en-US" dirty="0"/>
              <a:t>If a </a:t>
            </a:r>
            <a:r>
              <a:rPr lang="en-US" dirty="0" smtClean="0"/>
              <a:t>DE </a:t>
            </a:r>
            <a:r>
              <a:rPr lang="en-US" dirty="0"/>
              <a:t>course is offered on the LOLHS campus, then </a:t>
            </a:r>
            <a:r>
              <a:rPr lang="en-US" dirty="0" smtClean="0"/>
              <a:t>the </a:t>
            </a:r>
            <a:r>
              <a:rPr lang="en-US" dirty="0"/>
              <a:t>student is </a:t>
            </a:r>
            <a:r>
              <a:rPr lang="en-US" i="1" dirty="0"/>
              <a:t>required</a:t>
            </a:r>
            <a:r>
              <a:rPr lang="en-US" dirty="0"/>
              <a:t> to take the class at the high school.  </a:t>
            </a:r>
          </a:p>
          <a:p>
            <a:pPr lvl="0"/>
            <a:r>
              <a:rPr lang="en-US" dirty="0"/>
              <a:t>Transportation to and from PHSC will be entirely the responsibility of the student/family.</a:t>
            </a:r>
          </a:p>
          <a:p>
            <a:pPr lvl="0"/>
            <a:r>
              <a:rPr lang="en-US" dirty="0"/>
              <a:t>It is expected that a </a:t>
            </a:r>
            <a:r>
              <a:rPr lang="en-US" dirty="0" smtClean="0"/>
              <a:t>DE </a:t>
            </a:r>
            <a:r>
              <a:rPr lang="en-US" dirty="0"/>
              <a:t>student understands and follows PHSC’s rules and regulations.</a:t>
            </a:r>
          </a:p>
          <a:p>
            <a:pPr lvl="0"/>
            <a:r>
              <a:rPr lang="en-US" dirty="0"/>
              <a:t>Students are responsible for knowing PHSC due dates and deadlines.  These important dates are posted in the academic calendar located on PHSC’s website: </a:t>
            </a:r>
            <a:r>
              <a:rPr lang="en-US" u="sng" dirty="0">
                <a:hlinkClick r:id="rId2"/>
              </a:rPr>
              <a:t>www.phsc.edu</a:t>
            </a:r>
            <a:r>
              <a:rPr lang="en-US" dirty="0"/>
              <a:t>.</a:t>
            </a:r>
          </a:p>
          <a:p>
            <a:endParaRPr lang="en-US" dirty="0"/>
          </a:p>
        </p:txBody>
      </p:sp>
    </p:spTree>
    <p:extLst>
      <p:ext uri="{BB962C8B-B14F-4D97-AF65-F5344CB8AC3E}">
        <p14:creationId xmlns:p14="http://schemas.microsoft.com/office/powerpoint/2010/main" val="18606011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Dual Enrollment </a:t>
            </a:r>
            <a:br>
              <a:rPr lang="en-US" dirty="0" smtClean="0"/>
            </a:br>
            <a:r>
              <a:rPr lang="en-US" dirty="0" smtClean="0"/>
              <a:t>Expectations &amp; Commitment</a:t>
            </a:r>
            <a:endParaRPr lang="en-US" dirty="0"/>
          </a:p>
        </p:txBody>
      </p:sp>
      <p:sp>
        <p:nvSpPr>
          <p:cNvPr id="3" name="Content Placeholder 2"/>
          <p:cNvSpPr>
            <a:spLocks noGrp="1"/>
          </p:cNvSpPr>
          <p:nvPr>
            <p:ph idx="1"/>
          </p:nvPr>
        </p:nvSpPr>
        <p:spPr/>
        <p:txBody>
          <a:bodyPr>
            <a:normAutofit/>
          </a:bodyPr>
          <a:lstStyle/>
          <a:p>
            <a:r>
              <a:rPr lang="en-US" b="1" dirty="0" smtClean="0"/>
              <a:t>By selecting a college level class you are selecting college level responsibilities</a:t>
            </a:r>
          </a:p>
          <a:p>
            <a:pPr lvl="1"/>
            <a:r>
              <a:rPr lang="en-US" dirty="0"/>
              <a:t>PHSC staff and their Professors are not allowed to speak to parents regarding their student’s performance without the student’s permission. </a:t>
            </a:r>
          </a:p>
          <a:p>
            <a:pPr lvl="1"/>
            <a:r>
              <a:rPr lang="en-US" dirty="0"/>
              <a:t>It is the responsibility of the student to register for classes.  Parents cannot register </a:t>
            </a:r>
            <a:r>
              <a:rPr lang="en-US" dirty="0" smtClean="0"/>
              <a:t>students.</a:t>
            </a:r>
            <a:endParaRPr lang="en-US" dirty="0"/>
          </a:p>
          <a:p>
            <a:pPr lvl="1"/>
            <a:r>
              <a:rPr lang="en-US" dirty="0"/>
              <a:t>If the student has a 504 or IEP in place, it’s the student’s responsibility to work with PHSC to receive accommodations. Students are required to let the professor know of any accommodations once they have received eligibility. For more information please visit: </a:t>
            </a:r>
            <a:r>
              <a:rPr lang="en-US" u="sng" dirty="0">
                <a:hlinkClick r:id="rId2"/>
              </a:rPr>
              <a:t>http://phsc.edu/disabilities-services/eligibility-and-documentation</a:t>
            </a:r>
            <a:endParaRPr lang="en-US" dirty="0"/>
          </a:p>
          <a:p>
            <a:pPr lvl="1"/>
            <a:endParaRPr lang="en-US" dirty="0"/>
          </a:p>
        </p:txBody>
      </p:sp>
    </p:spTree>
    <p:extLst>
      <p:ext uri="{BB962C8B-B14F-4D97-AF65-F5344CB8AC3E}">
        <p14:creationId xmlns:p14="http://schemas.microsoft.com/office/powerpoint/2010/main" val="237045464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Dual </a:t>
            </a:r>
            <a:r>
              <a:rPr lang="en-US" dirty="0" smtClean="0"/>
              <a:t>Enrollment: Drop vs</a:t>
            </a:r>
            <a:r>
              <a:rPr lang="en-US" dirty="0"/>
              <a:t>.</a:t>
            </a:r>
            <a:r>
              <a:rPr lang="en-US" dirty="0" smtClean="0"/>
              <a:t> Withdrawal</a:t>
            </a:r>
            <a:endParaRPr lang="en-US" dirty="0"/>
          </a:p>
        </p:txBody>
      </p:sp>
      <p:sp>
        <p:nvSpPr>
          <p:cNvPr id="3" name="Content Placeholder 2"/>
          <p:cNvSpPr>
            <a:spLocks noGrp="1"/>
          </p:cNvSpPr>
          <p:nvPr>
            <p:ph idx="1"/>
          </p:nvPr>
        </p:nvSpPr>
        <p:spPr/>
        <p:txBody>
          <a:bodyPr>
            <a:normAutofit/>
          </a:bodyPr>
          <a:lstStyle/>
          <a:p>
            <a:pPr lvl="0"/>
            <a:r>
              <a:rPr lang="en-US" dirty="0"/>
              <a:t>If </a:t>
            </a:r>
            <a:r>
              <a:rPr lang="en-US" dirty="0" smtClean="0"/>
              <a:t>a student chooses </a:t>
            </a:r>
            <a:r>
              <a:rPr lang="en-US" dirty="0"/>
              <a:t>to </a:t>
            </a:r>
            <a:r>
              <a:rPr lang="en-US" i="1" dirty="0"/>
              <a:t>drop</a:t>
            </a:r>
            <a:r>
              <a:rPr lang="en-US" dirty="0"/>
              <a:t> a class (within the first week of the semester), you must complete a PHSC SAR-5 Form, obtain your School Counselor’s </a:t>
            </a:r>
            <a:r>
              <a:rPr lang="en-US" dirty="0" smtClean="0"/>
              <a:t>signature </a:t>
            </a:r>
            <a:r>
              <a:rPr lang="en-US" dirty="0"/>
              <a:t>and turn it into PHSC by the appropriate deadline.  </a:t>
            </a:r>
            <a:endParaRPr lang="en-US" dirty="0" smtClean="0"/>
          </a:p>
          <a:p>
            <a:pPr lvl="1"/>
            <a:r>
              <a:rPr lang="en-US" dirty="0" smtClean="0"/>
              <a:t>Students have to attend the first day of a class during drop/add week. You will not be able to register for a new class during drop/add week if the class has already met.</a:t>
            </a:r>
          </a:p>
          <a:p>
            <a:r>
              <a:rPr lang="en-US" dirty="0" smtClean="0"/>
              <a:t>If a student chooses </a:t>
            </a:r>
            <a:r>
              <a:rPr lang="en-US" dirty="0"/>
              <a:t>to </a:t>
            </a:r>
            <a:r>
              <a:rPr lang="en-US" i="1" dirty="0"/>
              <a:t>withdraw </a:t>
            </a:r>
            <a:r>
              <a:rPr lang="en-US" dirty="0"/>
              <a:t>from a class (after the drop/add period ends), </a:t>
            </a:r>
            <a:r>
              <a:rPr lang="en-US" dirty="0" smtClean="0"/>
              <a:t>the student </a:t>
            </a:r>
            <a:r>
              <a:rPr lang="en-US" dirty="0"/>
              <a:t>and your School Counselor must complete the PHSC Withdrawal Form and </a:t>
            </a:r>
            <a:r>
              <a:rPr lang="en-US" dirty="0" smtClean="0"/>
              <a:t>the student </a:t>
            </a:r>
            <a:r>
              <a:rPr lang="en-US" dirty="0"/>
              <a:t>must turn it into the Student Development Office at PHSC by the appropriate deadline.</a:t>
            </a:r>
          </a:p>
          <a:p>
            <a:endParaRPr lang="en-US" dirty="0"/>
          </a:p>
        </p:txBody>
      </p:sp>
    </p:spTree>
    <p:extLst>
      <p:ext uri="{BB962C8B-B14F-4D97-AF65-F5344CB8AC3E}">
        <p14:creationId xmlns:p14="http://schemas.microsoft.com/office/powerpoint/2010/main" val="203401455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Registration Process – The Application</a:t>
            </a:r>
            <a:endParaRPr lang="en-US" dirty="0"/>
          </a:p>
        </p:txBody>
      </p:sp>
      <p:sp>
        <p:nvSpPr>
          <p:cNvPr id="3" name="Content Placeholder 2"/>
          <p:cNvSpPr>
            <a:spLocks noGrp="1"/>
          </p:cNvSpPr>
          <p:nvPr>
            <p:ph idx="1"/>
          </p:nvPr>
        </p:nvSpPr>
        <p:spPr/>
        <p:txBody>
          <a:bodyPr>
            <a:normAutofit fontScale="85000" lnSpcReduction="10000"/>
          </a:bodyPr>
          <a:lstStyle/>
          <a:p>
            <a:r>
              <a:rPr lang="en-US" sz="2800" dirty="0" smtClean="0"/>
              <a:t>Currently available in Student Services or on the PHSC website.</a:t>
            </a:r>
          </a:p>
          <a:p>
            <a:r>
              <a:rPr lang="en-US" sz="2800" dirty="0" smtClean="0"/>
              <a:t>Applications must be filled out and signed by student and parent.</a:t>
            </a:r>
          </a:p>
          <a:p>
            <a:r>
              <a:rPr lang="en-US" sz="2800" dirty="0" smtClean="0"/>
              <a:t>Application must include a printout of your </a:t>
            </a:r>
            <a:r>
              <a:rPr lang="en-US" sz="2800" dirty="0" err="1" smtClean="0"/>
              <a:t>unweighted</a:t>
            </a:r>
            <a:r>
              <a:rPr lang="en-US" sz="2800" dirty="0" smtClean="0"/>
              <a:t> GPA. </a:t>
            </a:r>
          </a:p>
          <a:p>
            <a:pPr lvl="1"/>
            <a:r>
              <a:rPr lang="en-US" sz="2400" dirty="0" smtClean="0"/>
              <a:t>Come to student services and ask for it to be printed</a:t>
            </a:r>
          </a:p>
          <a:p>
            <a:r>
              <a:rPr lang="en-US" sz="2800" dirty="0" smtClean="0"/>
              <a:t>Bring applications to the PHSC admissions office at any PHSC location.</a:t>
            </a:r>
          </a:p>
          <a:p>
            <a:r>
              <a:rPr lang="en-US" sz="2800" dirty="0" smtClean="0"/>
              <a:t>It</a:t>
            </a:r>
            <a:r>
              <a:rPr lang="fr-FR" sz="2800" dirty="0" smtClean="0"/>
              <a:t>’</a:t>
            </a:r>
            <a:r>
              <a:rPr lang="en-US" sz="2800" dirty="0" smtClean="0"/>
              <a:t>s important to keep a paper trail for all your Dual Enrollment paperwork. Please make a copy of your application for your records. It is also recommended to bring an additional copy to your School </a:t>
            </a:r>
            <a:r>
              <a:rPr lang="en-US" sz="2800" dirty="0"/>
              <a:t>C</a:t>
            </a:r>
            <a:r>
              <a:rPr lang="en-US" sz="2800" dirty="0" smtClean="0"/>
              <a:t>ounselor.</a:t>
            </a:r>
            <a:endParaRPr lang="en-US" sz="2800" dirty="0"/>
          </a:p>
        </p:txBody>
      </p:sp>
    </p:spTree>
    <p:extLst>
      <p:ext uri="{BB962C8B-B14F-4D97-AF65-F5344CB8AC3E}">
        <p14:creationId xmlns:p14="http://schemas.microsoft.com/office/powerpoint/2010/main" val="10283632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Registration Process – PERT Testing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Students must take all sections of the PERT </a:t>
            </a:r>
          </a:p>
          <a:p>
            <a:pPr lvl="1"/>
            <a:r>
              <a:rPr lang="en-US" dirty="0" smtClean="0"/>
              <a:t>If you pass all sections you may take 16 hours each semester during the Fall &amp; Spring </a:t>
            </a:r>
            <a:endParaRPr lang="en-US" dirty="0"/>
          </a:p>
          <a:p>
            <a:pPr lvl="1"/>
            <a:r>
              <a:rPr lang="en-US" dirty="0" smtClean="0"/>
              <a:t>If you pass Reading and Writing but not the math section you may take up to 12 hours total</a:t>
            </a:r>
          </a:p>
          <a:p>
            <a:pPr lvl="1"/>
            <a:endParaRPr lang="en-US" dirty="0" smtClean="0"/>
          </a:p>
          <a:p>
            <a:r>
              <a:rPr lang="en-US" dirty="0"/>
              <a:t>Applications must be submitted to PHSC before you can take the PERT at PHSC</a:t>
            </a:r>
          </a:p>
          <a:p>
            <a:pPr lvl="1"/>
            <a:r>
              <a:rPr lang="en-US" dirty="0"/>
              <a:t>College level responsibilities – call PHSC to set up </a:t>
            </a:r>
            <a:r>
              <a:rPr lang="en-US" dirty="0" smtClean="0"/>
              <a:t>testing</a:t>
            </a:r>
          </a:p>
          <a:p>
            <a:pPr lvl="1"/>
            <a:endParaRPr lang="en-US" dirty="0" smtClean="0"/>
          </a:p>
          <a:p>
            <a:r>
              <a:rPr lang="en-US" dirty="0" smtClean="0"/>
              <a:t>Students can only take the PERT twice at PHSC</a:t>
            </a:r>
          </a:p>
          <a:p>
            <a:pPr lvl="1"/>
            <a:r>
              <a:rPr lang="en-US" dirty="0" smtClean="0"/>
              <a:t>1</a:t>
            </a:r>
            <a:r>
              <a:rPr lang="en-US" baseline="30000" dirty="0" smtClean="0"/>
              <a:t>st</a:t>
            </a:r>
            <a:r>
              <a:rPr lang="en-US" dirty="0" smtClean="0"/>
              <a:t> attempt is free and the second attempt is $5</a:t>
            </a:r>
          </a:p>
          <a:p>
            <a:pPr lvl="1"/>
            <a:r>
              <a:rPr lang="en-US" dirty="0" smtClean="0"/>
              <a:t>If you have already taken it twice then you will be required to take the SAT or ACT to receive qualifying scores (or wait until it’s offered at LOLHS again)</a:t>
            </a:r>
          </a:p>
          <a:p>
            <a:pPr lvl="1"/>
            <a:endParaRPr lang="en-US" dirty="0" smtClean="0"/>
          </a:p>
          <a:p>
            <a:pPr lvl="1"/>
            <a:endParaRPr lang="en-US" dirty="0"/>
          </a:p>
        </p:txBody>
      </p:sp>
    </p:spTree>
    <p:extLst>
      <p:ext uri="{BB962C8B-B14F-4D97-AF65-F5344CB8AC3E}">
        <p14:creationId xmlns:p14="http://schemas.microsoft.com/office/powerpoint/2010/main" val="61083845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Day of Registration</a:t>
            </a:r>
            <a:endParaRPr lang="en-US" dirty="0"/>
          </a:p>
        </p:txBody>
      </p:sp>
      <p:sp>
        <p:nvSpPr>
          <p:cNvPr id="3" name="Content Placeholder 2"/>
          <p:cNvSpPr>
            <a:spLocks noGrp="1"/>
          </p:cNvSpPr>
          <p:nvPr>
            <p:ph idx="1"/>
          </p:nvPr>
        </p:nvSpPr>
        <p:spPr/>
        <p:txBody>
          <a:bodyPr>
            <a:normAutofit/>
          </a:bodyPr>
          <a:lstStyle/>
          <a:p>
            <a:r>
              <a:rPr lang="en-US" dirty="0" smtClean="0"/>
              <a:t>Juniors and Seniors have an assigned first day to register for classes</a:t>
            </a:r>
          </a:p>
          <a:p>
            <a:pPr lvl="1"/>
            <a:r>
              <a:rPr lang="en-US" dirty="0" smtClean="0"/>
              <a:t>Student responsibility to know the days and times – check with School Counselor, PHSC Advisor, or PHSC Website – Calendar</a:t>
            </a:r>
          </a:p>
          <a:p>
            <a:pPr lvl="1"/>
            <a:r>
              <a:rPr lang="en-US" dirty="0" smtClean="0"/>
              <a:t>GPA 3.5 or higher go in at 9am</a:t>
            </a:r>
          </a:p>
          <a:p>
            <a:pPr lvl="1"/>
            <a:r>
              <a:rPr lang="en-US" dirty="0" smtClean="0"/>
              <a:t>GPA 3.0 or higher go in at 1pm</a:t>
            </a:r>
          </a:p>
          <a:p>
            <a:r>
              <a:rPr lang="en-US" dirty="0" smtClean="0"/>
              <a:t>Highly recommended to get there early</a:t>
            </a:r>
          </a:p>
          <a:p>
            <a:r>
              <a:rPr lang="en-US" dirty="0" smtClean="0"/>
              <a:t>Expect to spend some time at PHSC that day</a:t>
            </a:r>
          </a:p>
          <a:p>
            <a:r>
              <a:rPr lang="en-US" dirty="0" smtClean="0"/>
              <a:t>PHSC advisor will help select courses and go over book information</a:t>
            </a:r>
          </a:p>
          <a:p>
            <a:r>
              <a:rPr lang="en-US" dirty="0" smtClean="0"/>
              <a:t>Please bring an identification card when registering </a:t>
            </a:r>
            <a:endParaRPr lang="en-US" dirty="0"/>
          </a:p>
        </p:txBody>
      </p:sp>
    </p:spTree>
    <p:extLst>
      <p:ext uri="{BB962C8B-B14F-4D97-AF65-F5344CB8AC3E}">
        <p14:creationId xmlns:p14="http://schemas.microsoft.com/office/powerpoint/2010/main" val="393138307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4220</TotalTime>
  <Words>995</Words>
  <Application>Microsoft Macintosh PowerPoint</Application>
  <PresentationFormat>On-screen Show (4:3)</PresentationFormat>
  <Paragraphs>86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Dual Enrollment</vt:lpstr>
      <vt:lpstr>Today’s Discussion</vt:lpstr>
      <vt:lpstr>Dual Enrollment GPA </vt:lpstr>
      <vt:lpstr>Dual Enrollment  Expectations &amp; Commitment</vt:lpstr>
      <vt:lpstr>Dual Enrollment  Expectations &amp; Commitment</vt:lpstr>
      <vt:lpstr>Dual Enrollment: Drop vs. Withdrawal</vt:lpstr>
      <vt:lpstr>Registration Process – The Application</vt:lpstr>
      <vt:lpstr>Registration Process – PERT Testing</vt:lpstr>
      <vt:lpstr>Day of Registration</vt:lpstr>
      <vt:lpstr>Course Registration Paperwork</vt:lpstr>
      <vt:lpstr>Course Request Form #541</vt:lpstr>
      <vt:lpstr>Book Information</vt:lpstr>
      <vt:lpstr>Important Dates</vt:lpstr>
    </vt:vector>
  </TitlesOfParts>
  <Company>Land O' Lakes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Dual Enrollment</dc:title>
  <dc:creator>kelly carroll</dc:creator>
  <cp:lastModifiedBy>kelly carroll</cp:lastModifiedBy>
  <cp:revision>6</cp:revision>
  <dcterms:created xsi:type="dcterms:W3CDTF">2017-03-31T13:45:16Z</dcterms:created>
  <dcterms:modified xsi:type="dcterms:W3CDTF">2017-04-06T12:18:52Z</dcterms:modified>
</cp:coreProperties>
</file>